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4" r:id="rId15"/>
    <p:sldId id="271" r:id="rId16"/>
    <p:sldId id="275" r:id="rId17"/>
    <p:sldId id="272" r:id="rId18"/>
    <p:sldId id="276" r:id="rId19"/>
    <p:sldId id="277" r:id="rId20"/>
    <p:sldId id="282" r:id="rId21"/>
    <p:sldId id="284" r:id="rId22"/>
    <p:sldId id="278" r:id="rId23"/>
    <p:sldId id="280" r:id="rId24"/>
    <p:sldId id="283" r:id="rId25"/>
    <p:sldId id="285"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18" autoAdjust="0"/>
  </p:normalViewPr>
  <p:slideViewPr>
    <p:cSldViewPr>
      <p:cViewPr varScale="1">
        <p:scale>
          <a:sx n="154" d="100"/>
          <a:sy n="154" d="100"/>
        </p:scale>
        <p:origin x="2004" y="1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8AA0F7C3-33B0-CE29-505A-6E6A1E7D18D9}"/>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en-GB" altLang="en-US"/>
          </a:p>
        </p:txBody>
      </p:sp>
      <p:sp>
        <p:nvSpPr>
          <p:cNvPr id="37891" name="Rectangle 3">
            <a:extLst>
              <a:ext uri="{FF2B5EF4-FFF2-40B4-BE49-F238E27FC236}">
                <a16:creationId xmlns:a16="http://schemas.microsoft.com/office/drawing/2014/main" id="{F19A5B02-518F-7D90-1FAA-C024D374CE45}"/>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fld id="{5AE3FE18-DC9E-4149-9D86-18C8EC1ED1E8}" type="datetimeFigureOut">
              <a:rPr lang="en-GB" altLang="en-US"/>
              <a:pPr/>
              <a:t>06/06/2023</a:t>
            </a:fld>
            <a:endParaRPr lang="en-GB" altLang="en-US"/>
          </a:p>
        </p:txBody>
      </p:sp>
      <p:sp>
        <p:nvSpPr>
          <p:cNvPr id="37892" name="Rectangle 4">
            <a:extLst>
              <a:ext uri="{FF2B5EF4-FFF2-40B4-BE49-F238E27FC236}">
                <a16:creationId xmlns:a16="http://schemas.microsoft.com/office/drawing/2014/main" id="{125A1438-2432-3113-A0C4-FEFBC11611EE}"/>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7893" name="Rectangle 5">
            <a:extLst>
              <a:ext uri="{FF2B5EF4-FFF2-40B4-BE49-F238E27FC236}">
                <a16:creationId xmlns:a16="http://schemas.microsoft.com/office/drawing/2014/main" id="{9B57F0B2-A827-AD2A-C98C-7866E0B0D595}"/>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37894" name="Rectangle 6">
            <a:extLst>
              <a:ext uri="{FF2B5EF4-FFF2-40B4-BE49-F238E27FC236}">
                <a16:creationId xmlns:a16="http://schemas.microsoft.com/office/drawing/2014/main" id="{8F30EFC6-17A9-FD5E-3957-5F1844226951}"/>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en-GB" altLang="en-US"/>
          </a:p>
        </p:txBody>
      </p:sp>
      <p:sp>
        <p:nvSpPr>
          <p:cNvPr id="37895" name="Rectangle 7">
            <a:extLst>
              <a:ext uri="{FF2B5EF4-FFF2-40B4-BE49-F238E27FC236}">
                <a16:creationId xmlns:a16="http://schemas.microsoft.com/office/drawing/2014/main" id="{E8216DA2-A27D-F49C-DCFE-0161C32AF83F}"/>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35FB88F2-FEE2-4BBD-85CD-413AA3712134}"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anose="020F0502020204030204" pitchFamily="34" charset="0"/>
        <a:ea typeface="+mn-ea"/>
        <a:cs typeface="+mn-cs"/>
      </a:defRPr>
    </a:lvl1pPr>
    <a:lvl2pPr marL="457200" algn="l" rtl="0" fontAlgn="base">
      <a:spcBef>
        <a:spcPct val="30000"/>
      </a:spcBef>
      <a:spcAft>
        <a:spcPct val="0"/>
      </a:spcAft>
      <a:defRPr sz="1200" kern="1200">
        <a:solidFill>
          <a:schemeClr val="tx1"/>
        </a:solidFill>
        <a:latin typeface="Calibri" panose="020F0502020204030204" pitchFamily="34" charset="0"/>
        <a:ea typeface="+mn-ea"/>
        <a:cs typeface="+mn-cs"/>
      </a:defRPr>
    </a:lvl2pPr>
    <a:lvl3pPr marL="914400" algn="l" rtl="0" fontAlgn="base">
      <a:spcBef>
        <a:spcPct val="30000"/>
      </a:spcBef>
      <a:spcAft>
        <a:spcPct val="0"/>
      </a:spcAft>
      <a:defRPr sz="1200" kern="1200">
        <a:solidFill>
          <a:schemeClr val="tx1"/>
        </a:solidFill>
        <a:latin typeface="Calibri" panose="020F0502020204030204" pitchFamily="34" charset="0"/>
        <a:ea typeface="+mn-ea"/>
        <a:cs typeface="+mn-cs"/>
      </a:defRPr>
    </a:lvl3pPr>
    <a:lvl4pPr marL="1371600" algn="l" rtl="0" fontAlgn="base">
      <a:spcBef>
        <a:spcPct val="30000"/>
      </a:spcBef>
      <a:spcAft>
        <a:spcPct val="0"/>
      </a:spcAft>
      <a:defRPr sz="1200" kern="1200">
        <a:solidFill>
          <a:schemeClr val="tx1"/>
        </a:solidFill>
        <a:latin typeface="Calibri" panose="020F0502020204030204" pitchFamily="34" charset="0"/>
        <a:ea typeface="+mn-ea"/>
        <a:cs typeface="+mn-cs"/>
      </a:defRPr>
    </a:lvl4pPr>
    <a:lvl5pPr marL="1828800" algn="l" rtl="0" fontAlgn="base">
      <a:spcBef>
        <a:spcPct val="30000"/>
      </a:spcBef>
      <a:spcAft>
        <a:spcPct val="0"/>
      </a:spcAft>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DD59DB47-A6C7-6A28-F509-42FF0FB172CD}"/>
              </a:ext>
            </a:extLst>
          </p:cNvPr>
          <p:cNvSpPr>
            <a:spLocks noRot="1" noChangeArrowheads="1" noTextEdit="1"/>
          </p:cNvSpPr>
          <p:nvPr>
            <p:ph type="sldImg"/>
          </p:nvPr>
        </p:nvSpPr>
        <p:spPr>
          <a:ln/>
        </p:spPr>
      </p:sp>
      <p:sp>
        <p:nvSpPr>
          <p:cNvPr id="38915" name="Rectangle 3">
            <a:extLst>
              <a:ext uri="{FF2B5EF4-FFF2-40B4-BE49-F238E27FC236}">
                <a16:creationId xmlns:a16="http://schemas.microsoft.com/office/drawing/2014/main" id="{F6A06762-F572-61B2-582B-3F317C1883D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6BFBDB1F-2407-5E61-15ED-AE4EA9053565}"/>
              </a:ext>
            </a:extLst>
          </p:cNvPr>
          <p:cNvSpPr>
            <a:spLocks noRot="1" noChangeArrowheads="1" noTextEdit="1"/>
          </p:cNvSpPr>
          <p:nvPr>
            <p:ph type="sldImg"/>
          </p:nvPr>
        </p:nvSpPr>
        <p:spPr>
          <a:ln/>
        </p:spPr>
      </p:sp>
      <p:sp>
        <p:nvSpPr>
          <p:cNvPr id="48131" name="Rectangle 3">
            <a:extLst>
              <a:ext uri="{FF2B5EF4-FFF2-40B4-BE49-F238E27FC236}">
                <a16:creationId xmlns:a16="http://schemas.microsoft.com/office/drawing/2014/main" id="{CF79C118-0F7C-251C-5AFD-1C08405CA1E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A6DA7C52-AED8-EFFB-A1FB-B6EC9F6FB0B3}"/>
              </a:ext>
            </a:extLst>
          </p:cNvPr>
          <p:cNvSpPr>
            <a:spLocks noRot="1" noChangeArrowheads="1" noTextEdit="1"/>
          </p:cNvSpPr>
          <p:nvPr>
            <p:ph type="sldImg"/>
          </p:nvPr>
        </p:nvSpPr>
        <p:spPr>
          <a:ln/>
        </p:spPr>
      </p:sp>
      <p:sp>
        <p:nvSpPr>
          <p:cNvPr id="49155" name="Rectangle 3">
            <a:extLst>
              <a:ext uri="{FF2B5EF4-FFF2-40B4-BE49-F238E27FC236}">
                <a16:creationId xmlns:a16="http://schemas.microsoft.com/office/drawing/2014/main" id="{99F23D9D-060E-54BF-E08E-64F687A9B10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9C0D7C6E-CFED-907B-FC50-D71E8AF93B92}"/>
              </a:ext>
            </a:extLst>
          </p:cNvPr>
          <p:cNvSpPr>
            <a:spLocks noRot="1" noChangeArrowheads="1" noTextEdit="1"/>
          </p:cNvSpPr>
          <p:nvPr>
            <p:ph type="sldImg"/>
          </p:nvPr>
        </p:nvSpPr>
        <p:spPr>
          <a:ln/>
        </p:spPr>
      </p:sp>
      <p:sp>
        <p:nvSpPr>
          <p:cNvPr id="50179" name="Rectangle 3">
            <a:extLst>
              <a:ext uri="{FF2B5EF4-FFF2-40B4-BE49-F238E27FC236}">
                <a16:creationId xmlns:a16="http://schemas.microsoft.com/office/drawing/2014/main" id="{BE5499F3-C886-19EA-8835-F96B2D6FE1E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A1739F05-8BCC-BA45-FB90-FD3A4766D705}"/>
              </a:ext>
            </a:extLst>
          </p:cNvPr>
          <p:cNvSpPr>
            <a:spLocks noRot="1" noChangeArrowheads="1" noTextEdit="1"/>
          </p:cNvSpPr>
          <p:nvPr>
            <p:ph type="sldImg"/>
          </p:nvPr>
        </p:nvSpPr>
        <p:spPr>
          <a:ln/>
        </p:spPr>
      </p:sp>
      <p:sp>
        <p:nvSpPr>
          <p:cNvPr id="51203" name="Rectangle 3">
            <a:extLst>
              <a:ext uri="{FF2B5EF4-FFF2-40B4-BE49-F238E27FC236}">
                <a16:creationId xmlns:a16="http://schemas.microsoft.com/office/drawing/2014/main" id="{482357BE-A654-D59F-7A5B-6A26A4CD59F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14D0FA65-44C9-2B63-3DDE-61394D9571C1}"/>
              </a:ext>
            </a:extLst>
          </p:cNvPr>
          <p:cNvSpPr>
            <a:spLocks noRot="1" noChangeArrowheads="1" noTextEdit="1"/>
          </p:cNvSpPr>
          <p:nvPr>
            <p:ph type="sldImg"/>
          </p:nvPr>
        </p:nvSpPr>
        <p:spPr>
          <a:ln/>
        </p:spPr>
      </p:sp>
      <p:sp>
        <p:nvSpPr>
          <p:cNvPr id="52227" name="Rectangle 3">
            <a:extLst>
              <a:ext uri="{FF2B5EF4-FFF2-40B4-BE49-F238E27FC236}">
                <a16:creationId xmlns:a16="http://schemas.microsoft.com/office/drawing/2014/main" id="{3C637147-546F-4087-DE18-B283B132A07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EE102E10-7437-350D-25B5-E94A8D469CA0}"/>
              </a:ext>
            </a:extLst>
          </p:cNvPr>
          <p:cNvSpPr>
            <a:spLocks noRot="1" noChangeArrowheads="1" noTextEdit="1"/>
          </p:cNvSpPr>
          <p:nvPr>
            <p:ph type="sldImg"/>
          </p:nvPr>
        </p:nvSpPr>
        <p:spPr>
          <a:ln/>
        </p:spPr>
      </p:sp>
      <p:sp>
        <p:nvSpPr>
          <p:cNvPr id="53251" name="Rectangle 3">
            <a:extLst>
              <a:ext uri="{FF2B5EF4-FFF2-40B4-BE49-F238E27FC236}">
                <a16:creationId xmlns:a16="http://schemas.microsoft.com/office/drawing/2014/main" id="{D53167AF-F588-8922-60AF-6716C3D92AE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4664383E-861D-A7A8-1882-83047A0E6BAB}"/>
              </a:ext>
            </a:extLst>
          </p:cNvPr>
          <p:cNvSpPr>
            <a:spLocks noRot="1" noChangeArrowheads="1" noTextEdit="1"/>
          </p:cNvSpPr>
          <p:nvPr>
            <p:ph type="sldImg"/>
          </p:nvPr>
        </p:nvSpPr>
        <p:spPr>
          <a:ln/>
        </p:spPr>
      </p:sp>
      <p:sp>
        <p:nvSpPr>
          <p:cNvPr id="54275" name="Rectangle 3">
            <a:extLst>
              <a:ext uri="{FF2B5EF4-FFF2-40B4-BE49-F238E27FC236}">
                <a16:creationId xmlns:a16="http://schemas.microsoft.com/office/drawing/2014/main" id="{EA7D803B-AED0-5FC0-FAED-8B54B2A205A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5B7DD73B-5429-AE05-F102-C865F4EA66CB}"/>
              </a:ext>
            </a:extLst>
          </p:cNvPr>
          <p:cNvSpPr>
            <a:spLocks noRot="1" noChangeArrowheads="1" noTextEdit="1"/>
          </p:cNvSpPr>
          <p:nvPr>
            <p:ph type="sldImg"/>
          </p:nvPr>
        </p:nvSpPr>
        <p:spPr>
          <a:ln/>
        </p:spPr>
      </p:sp>
      <p:sp>
        <p:nvSpPr>
          <p:cNvPr id="55299" name="Rectangle 3">
            <a:extLst>
              <a:ext uri="{FF2B5EF4-FFF2-40B4-BE49-F238E27FC236}">
                <a16:creationId xmlns:a16="http://schemas.microsoft.com/office/drawing/2014/main" id="{93CF95BD-60EC-FF44-C4ED-CF130F885AB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13EA71B1-D9BA-BD1C-CF08-C1F982AB98BB}"/>
              </a:ext>
            </a:extLst>
          </p:cNvPr>
          <p:cNvSpPr>
            <a:spLocks noRot="1" noChangeArrowheads="1" noTextEdit="1"/>
          </p:cNvSpPr>
          <p:nvPr>
            <p:ph type="sldImg"/>
          </p:nvPr>
        </p:nvSpPr>
        <p:spPr>
          <a:ln/>
        </p:spPr>
      </p:sp>
      <p:sp>
        <p:nvSpPr>
          <p:cNvPr id="56323" name="Rectangle 3">
            <a:extLst>
              <a:ext uri="{FF2B5EF4-FFF2-40B4-BE49-F238E27FC236}">
                <a16:creationId xmlns:a16="http://schemas.microsoft.com/office/drawing/2014/main" id="{C2170EAD-980E-542C-86AC-EDBB094AC80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2FCF210E-D84C-09F4-383A-F3EF3ADA4D26}"/>
              </a:ext>
            </a:extLst>
          </p:cNvPr>
          <p:cNvSpPr>
            <a:spLocks noRot="1" noChangeArrowheads="1" noTextEdit="1"/>
          </p:cNvSpPr>
          <p:nvPr>
            <p:ph type="sldImg"/>
          </p:nvPr>
        </p:nvSpPr>
        <p:spPr>
          <a:ln/>
        </p:spPr>
      </p:sp>
      <p:sp>
        <p:nvSpPr>
          <p:cNvPr id="57347" name="Rectangle 3">
            <a:extLst>
              <a:ext uri="{FF2B5EF4-FFF2-40B4-BE49-F238E27FC236}">
                <a16:creationId xmlns:a16="http://schemas.microsoft.com/office/drawing/2014/main" id="{CCAFA689-E263-4F8A-1D0D-899277CF5CB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BE9B2B71-A651-B968-62A0-28AF4439200D}"/>
              </a:ext>
            </a:extLst>
          </p:cNvPr>
          <p:cNvSpPr>
            <a:spLocks noRot="1" noChangeArrowheads="1" noTextEdit="1"/>
          </p:cNvSpPr>
          <p:nvPr>
            <p:ph type="sldImg"/>
          </p:nvPr>
        </p:nvSpPr>
        <p:spPr>
          <a:ln/>
        </p:spPr>
      </p:sp>
      <p:sp>
        <p:nvSpPr>
          <p:cNvPr id="39939" name="Rectangle 3">
            <a:extLst>
              <a:ext uri="{FF2B5EF4-FFF2-40B4-BE49-F238E27FC236}">
                <a16:creationId xmlns:a16="http://schemas.microsoft.com/office/drawing/2014/main" id="{28237E12-2EE5-7E7D-55EB-4C1FBD55DCA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589A1BC1-D911-4FCA-0D97-EF699237AD2C}"/>
              </a:ext>
            </a:extLst>
          </p:cNvPr>
          <p:cNvSpPr>
            <a:spLocks noRot="1" noChangeArrowheads="1" noTextEdit="1"/>
          </p:cNvSpPr>
          <p:nvPr>
            <p:ph type="sldImg"/>
          </p:nvPr>
        </p:nvSpPr>
        <p:spPr>
          <a:ln/>
        </p:spPr>
      </p:sp>
      <p:sp>
        <p:nvSpPr>
          <p:cNvPr id="58371" name="Rectangle 3">
            <a:extLst>
              <a:ext uri="{FF2B5EF4-FFF2-40B4-BE49-F238E27FC236}">
                <a16:creationId xmlns:a16="http://schemas.microsoft.com/office/drawing/2014/main" id="{0C10B14D-998C-DD93-1372-E105C38F6E3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93CF2B4B-691A-5A23-D635-2DBAF81FF20A}"/>
              </a:ext>
            </a:extLst>
          </p:cNvPr>
          <p:cNvSpPr>
            <a:spLocks noRot="1" noChangeArrowheads="1" noTextEdit="1"/>
          </p:cNvSpPr>
          <p:nvPr>
            <p:ph type="sldImg"/>
          </p:nvPr>
        </p:nvSpPr>
        <p:spPr>
          <a:ln/>
        </p:spPr>
      </p:sp>
      <p:sp>
        <p:nvSpPr>
          <p:cNvPr id="59395" name="Rectangle 3">
            <a:extLst>
              <a:ext uri="{FF2B5EF4-FFF2-40B4-BE49-F238E27FC236}">
                <a16:creationId xmlns:a16="http://schemas.microsoft.com/office/drawing/2014/main" id="{8763CC62-8BC1-5BF6-CAA9-D90C563A2AB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809128F1-2DF3-A14C-D8F8-3E9783978869}"/>
              </a:ext>
            </a:extLst>
          </p:cNvPr>
          <p:cNvSpPr>
            <a:spLocks noRot="1" noChangeArrowheads="1" noTextEdit="1"/>
          </p:cNvSpPr>
          <p:nvPr>
            <p:ph type="sldImg"/>
          </p:nvPr>
        </p:nvSpPr>
        <p:spPr>
          <a:ln/>
        </p:spPr>
      </p:sp>
      <p:sp>
        <p:nvSpPr>
          <p:cNvPr id="60419" name="Rectangle 3">
            <a:extLst>
              <a:ext uri="{FF2B5EF4-FFF2-40B4-BE49-F238E27FC236}">
                <a16:creationId xmlns:a16="http://schemas.microsoft.com/office/drawing/2014/main" id="{278AFBC4-8254-F385-B6A5-FA180E9AAD3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F5215AB9-ACC0-F20E-DA99-1E1D2976A3C8}"/>
              </a:ext>
            </a:extLst>
          </p:cNvPr>
          <p:cNvSpPr>
            <a:spLocks noRot="1" noChangeArrowheads="1" noTextEdit="1"/>
          </p:cNvSpPr>
          <p:nvPr>
            <p:ph type="sldImg"/>
          </p:nvPr>
        </p:nvSpPr>
        <p:spPr>
          <a:ln/>
        </p:spPr>
      </p:sp>
      <p:sp>
        <p:nvSpPr>
          <p:cNvPr id="61443" name="Rectangle 3">
            <a:extLst>
              <a:ext uri="{FF2B5EF4-FFF2-40B4-BE49-F238E27FC236}">
                <a16:creationId xmlns:a16="http://schemas.microsoft.com/office/drawing/2014/main" id="{4F59082A-9ED5-A5EF-9195-3970C378434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EC135258-A877-CD5D-7F55-FCD52EAEE580}"/>
              </a:ext>
            </a:extLst>
          </p:cNvPr>
          <p:cNvSpPr>
            <a:spLocks noRot="1" noChangeArrowheads="1" noTextEdit="1"/>
          </p:cNvSpPr>
          <p:nvPr>
            <p:ph type="sldImg"/>
          </p:nvPr>
        </p:nvSpPr>
        <p:spPr>
          <a:ln/>
        </p:spPr>
      </p:sp>
      <p:sp>
        <p:nvSpPr>
          <p:cNvPr id="62467" name="Rectangle 3">
            <a:extLst>
              <a:ext uri="{FF2B5EF4-FFF2-40B4-BE49-F238E27FC236}">
                <a16:creationId xmlns:a16="http://schemas.microsoft.com/office/drawing/2014/main" id="{88E0520A-35EF-F0CC-E039-FADB0AB22B3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694C7F08-FE5E-491B-0B8E-F3166E76AE5A}"/>
              </a:ext>
            </a:extLst>
          </p:cNvPr>
          <p:cNvSpPr>
            <a:spLocks noRot="1" noChangeArrowheads="1" noTextEdit="1"/>
          </p:cNvSpPr>
          <p:nvPr>
            <p:ph type="sldImg"/>
          </p:nvPr>
        </p:nvSpPr>
        <p:spPr>
          <a:xfrm>
            <a:off x="1144588" y="685800"/>
            <a:ext cx="4572000" cy="3429000"/>
          </a:xfrm>
          <a:ln/>
        </p:spPr>
      </p:sp>
      <p:sp>
        <p:nvSpPr>
          <p:cNvPr id="64515" name="Rectangle 3">
            <a:extLst>
              <a:ext uri="{FF2B5EF4-FFF2-40B4-BE49-F238E27FC236}">
                <a16:creationId xmlns:a16="http://schemas.microsoft.com/office/drawing/2014/main" id="{D36844BF-95B9-B733-38BF-B3D655D9280B}"/>
              </a:ext>
            </a:extLst>
          </p:cNvPr>
          <p:cNvSpPr>
            <a:spLocks noGrp="1" noChangeArrowheads="1"/>
          </p:cNvSpPr>
          <p:nvPr>
            <p:ph type="body" idx="1"/>
          </p:nvPr>
        </p:nvSpPr>
        <p:spPr>
          <a:xfrm>
            <a:off x="914400" y="4343400"/>
            <a:ext cx="5029200" cy="4114800"/>
          </a:xfrm>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7F8A4DC8-F068-4CF4-78F1-D070E545A808}"/>
              </a:ext>
            </a:extLst>
          </p:cNvPr>
          <p:cNvSpPr>
            <a:spLocks noRot="1" noChangeArrowheads="1" noTextEdit="1"/>
          </p:cNvSpPr>
          <p:nvPr>
            <p:ph type="sldImg"/>
          </p:nvPr>
        </p:nvSpPr>
        <p:spPr>
          <a:ln/>
        </p:spPr>
      </p:sp>
      <p:sp>
        <p:nvSpPr>
          <p:cNvPr id="40963" name="Rectangle 3">
            <a:extLst>
              <a:ext uri="{FF2B5EF4-FFF2-40B4-BE49-F238E27FC236}">
                <a16:creationId xmlns:a16="http://schemas.microsoft.com/office/drawing/2014/main" id="{5E608583-23B3-65FE-B3AC-E5BFB4B0CCC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F4AE745E-CA4B-E1B7-3BD6-96BF740FFEF1}"/>
              </a:ext>
            </a:extLst>
          </p:cNvPr>
          <p:cNvSpPr>
            <a:spLocks noRot="1" noChangeArrowheads="1" noTextEdit="1"/>
          </p:cNvSpPr>
          <p:nvPr>
            <p:ph type="sldImg"/>
          </p:nvPr>
        </p:nvSpPr>
        <p:spPr>
          <a:ln/>
        </p:spPr>
      </p:sp>
      <p:sp>
        <p:nvSpPr>
          <p:cNvPr id="41987" name="Rectangle 3">
            <a:extLst>
              <a:ext uri="{FF2B5EF4-FFF2-40B4-BE49-F238E27FC236}">
                <a16:creationId xmlns:a16="http://schemas.microsoft.com/office/drawing/2014/main" id="{3B7D386A-9FEB-7E09-4BFF-E42D6C8DC83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D2839024-20F9-4DF8-E07F-33C0ED39587B}"/>
              </a:ext>
            </a:extLst>
          </p:cNvPr>
          <p:cNvSpPr>
            <a:spLocks noRot="1" noChangeArrowheads="1" noTextEdit="1"/>
          </p:cNvSpPr>
          <p:nvPr>
            <p:ph type="sldImg"/>
          </p:nvPr>
        </p:nvSpPr>
        <p:spPr>
          <a:ln/>
        </p:spPr>
      </p:sp>
      <p:sp>
        <p:nvSpPr>
          <p:cNvPr id="43011" name="Rectangle 3">
            <a:extLst>
              <a:ext uri="{FF2B5EF4-FFF2-40B4-BE49-F238E27FC236}">
                <a16:creationId xmlns:a16="http://schemas.microsoft.com/office/drawing/2014/main" id="{3D336249-7C56-6376-D437-97473463F89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A35E4B40-4B27-EA2F-2EC4-65A9129627DA}"/>
              </a:ext>
            </a:extLst>
          </p:cNvPr>
          <p:cNvSpPr>
            <a:spLocks noRot="1" noChangeArrowheads="1" noTextEdit="1"/>
          </p:cNvSpPr>
          <p:nvPr>
            <p:ph type="sldImg"/>
          </p:nvPr>
        </p:nvSpPr>
        <p:spPr>
          <a:ln/>
        </p:spPr>
      </p:sp>
      <p:sp>
        <p:nvSpPr>
          <p:cNvPr id="44035" name="Rectangle 3">
            <a:extLst>
              <a:ext uri="{FF2B5EF4-FFF2-40B4-BE49-F238E27FC236}">
                <a16:creationId xmlns:a16="http://schemas.microsoft.com/office/drawing/2014/main" id="{D60FC007-90B8-1F22-9C8D-3CBB6664822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FFB3592A-C0B7-2EC2-7197-A7C4419ADA5A}"/>
              </a:ext>
            </a:extLst>
          </p:cNvPr>
          <p:cNvSpPr>
            <a:spLocks noRot="1" noChangeArrowheads="1" noTextEdit="1"/>
          </p:cNvSpPr>
          <p:nvPr>
            <p:ph type="sldImg"/>
          </p:nvPr>
        </p:nvSpPr>
        <p:spPr>
          <a:ln/>
        </p:spPr>
      </p:sp>
      <p:sp>
        <p:nvSpPr>
          <p:cNvPr id="45059" name="Rectangle 3">
            <a:extLst>
              <a:ext uri="{FF2B5EF4-FFF2-40B4-BE49-F238E27FC236}">
                <a16:creationId xmlns:a16="http://schemas.microsoft.com/office/drawing/2014/main" id="{4B88DAE5-D5DB-825E-C3C5-9A4FDE9D4C9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1DCF5E5E-9CAE-B104-5E63-01B73B15ECDE}"/>
              </a:ext>
            </a:extLst>
          </p:cNvPr>
          <p:cNvSpPr>
            <a:spLocks noRot="1" noChangeArrowheads="1" noTextEdit="1"/>
          </p:cNvSpPr>
          <p:nvPr>
            <p:ph type="sldImg"/>
          </p:nvPr>
        </p:nvSpPr>
        <p:spPr>
          <a:ln/>
        </p:spPr>
      </p:sp>
      <p:sp>
        <p:nvSpPr>
          <p:cNvPr id="46083" name="Rectangle 3">
            <a:extLst>
              <a:ext uri="{FF2B5EF4-FFF2-40B4-BE49-F238E27FC236}">
                <a16:creationId xmlns:a16="http://schemas.microsoft.com/office/drawing/2014/main" id="{5D6965C8-6E19-FEEC-F4B4-A3890642B21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637CD9F5-17A8-A54E-2A66-2F598F268E8D}"/>
              </a:ext>
            </a:extLst>
          </p:cNvPr>
          <p:cNvSpPr>
            <a:spLocks noRot="1" noChangeArrowheads="1" noTextEdit="1"/>
          </p:cNvSpPr>
          <p:nvPr>
            <p:ph type="sldImg"/>
          </p:nvPr>
        </p:nvSpPr>
        <p:spPr>
          <a:ln/>
        </p:spPr>
      </p:sp>
      <p:sp>
        <p:nvSpPr>
          <p:cNvPr id="47107" name="Rectangle 3">
            <a:extLst>
              <a:ext uri="{FF2B5EF4-FFF2-40B4-BE49-F238E27FC236}">
                <a16:creationId xmlns:a16="http://schemas.microsoft.com/office/drawing/2014/main" id="{D1ECF5D6-D6DC-7077-2EDC-326A1700FEB7}"/>
              </a:ext>
            </a:extLst>
          </p:cNvPr>
          <p:cNvSpPr>
            <a:spLocks noGrp="1" noChangeArrowheads="1"/>
          </p:cNvSpPr>
          <p:nvPr>
            <p:ph type="body" idx="1"/>
          </p:nvPr>
        </p:nvSpPr>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7DA466D0-50A5-D940-911B-1E85779B0654}"/>
              </a:ext>
            </a:extLst>
          </p:cNvPr>
          <p:cNvSpPr>
            <a:spLocks noGrp="1"/>
          </p:cNvSpPr>
          <p:nvPr>
            <p:ph type="dt" sz="half" idx="10"/>
          </p:nvPr>
        </p:nvSpPr>
        <p:spPr/>
        <p:txBody>
          <a:bodyPr/>
          <a:lstStyle>
            <a:lvl1pPr>
              <a:defRPr/>
            </a:lvl1pPr>
          </a:lstStyle>
          <a:p>
            <a:pPr>
              <a:defRPr/>
            </a:pPr>
            <a:fld id="{F01718F2-1401-4AD7-90DE-583ADC37C3BE}" type="datetimeFigureOut">
              <a:rPr lang="en-US"/>
              <a:pPr>
                <a:defRPr/>
              </a:pPr>
              <a:t>6/6/2023</a:t>
            </a:fld>
            <a:endParaRPr lang="en-US"/>
          </a:p>
        </p:txBody>
      </p:sp>
      <p:sp>
        <p:nvSpPr>
          <p:cNvPr id="5" name="Footer Placeholder 4">
            <a:extLst>
              <a:ext uri="{FF2B5EF4-FFF2-40B4-BE49-F238E27FC236}">
                <a16:creationId xmlns:a16="http://schemas.microsoft.com/office/drawing/2014/main" id="{D504FA57-520F-6561-4158-20009EDE1C7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2A46176-C32C-010B-BC23-6D8AF0464E59}"/>
              </a:ext>
            </a:extLst>
          </p:cNvPr>
          <p:cNvSpPr>
            <a:spLocks noGrp="1"/>
          </p:cNvSpPr>
          <p:nvPr>
            <p:ph type="sldNum" sz="quarter" idx="12"/>
          </p:nvPr>
        </p:nvSpPr>
        <p:spPr/>
        <p:txBody>
          <a:bodyPr/>
          <a:lstStyle>
            <a:lvl1pPr>
              <a:defRPr/>
            </a:lvl1pPr>
          </a:lstStyle>
          <a:p>
            <a:fld id="{7DF2B921-0196-4891-A36E-8293700F30B5}" type="slidenum">
              <a:rPr lang="en-US" altLang="en-US"/>
              <a:pPr/>
              <a:t>‹#›</a:t>
            </a:fld>
            <a:endParaRPr lang="en-US" altLang="en-US"/>
          </a:p>
        </p:txBody>
      </p:sp>
    </p:spTree>
    <p:extLst>
      <p:ext uri="{BB962C8B-B14F-4D97-AF65-F5344CB8AC3E}">
        <p14:creationId xmlns:p14="http://schemas.microsoft.com/office/powerpoint/2010/main" val="394791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BD9DA3-1E93-34D4-849B-61E30CACEABB}"/>
              </a:ext>
            </a:extLst>
          </p:cNvPr>
          <p:cNvSpPr>
            <a:spLocks noGrp="1"/>
          </p:cNvSpPr>
          <p:nvPr>
            <p:ph type="dt" sz="half" idx="10"/>
          </p:nvPr>
        </p:nvSpPr>
        <p:spPr/>
        <p:txBody>
          <a:bodyPr/>
          <a:lstStyle>
            <a:lvl1pPr>
              <a:defRPr/>
            </a:lvl1pPr>
          </a:lstStyle>
          <a:p>
            <a:pPr>
              <a:defRPr/>
            </a:pPr>
            <a:fld id="{646BE87E-5251-4FD1-9FAD-CFABE3C5A2F3}" type="datetimeFigureOut">
              <a:rPr lang="en-US"/>
              <a:pPr>
                <a:defRPr/>
              </a:pPr>
              <a:t>6/6/2023</a:t>
            </a:fld>
            <a:endParaRPr lang="en-US"/>
          </a:p>
        </p:txBody>
      </p:sp>
      <p:sp>
        <p:nvSpPr>
          <p:cNvPr id="5" name="Footer Placeholder 4">
            <a:extLst>
              <a:ext uri="{FF2B5EF4-FFF2-40B4-BE49-F238E27FC236}">
                <a16:creationId xmlns:a16="http://schemas.microsoft.com/office/drawing/2014/main" id="{1C0A075D-7D3D-9403-5DC4-818FD242B7E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B993A49-9001-4122-BA01-57ADF136CAE5}"/>
              </a:ext>
            </a:extLst>
          </p:cNvPr>
          <p:cNvSpPr>
            <a:spLocks noGrp="1"/>
          </p:cNvSpPr>
          <p:nvPr>
            <p:ph type="sldNum" sz="quarter" idx="12"/>
          </p:nvPr>
        </p:nvSpPr>
        <p:spPr/>
        <p:txBody>
          <a:bodyPr/>
          <a:lstStyle>
            <a:lvl1pPr>
              <a:defRPr/>
            </a:lvl1pPr>
          </a:lstStyle>
          <a:p>
            <a:fld id="{AEE07C13-FB8C-4713-96C4-0E127F3C21B2}" type="slidenum">
              <a:rPr lang="en-US" altLang="en-US"/>
              <a:pPr/>
              <a:t>‹#›</a:t>
            </a:fld>
            <a:endParaRPr lang="en-US" altLang="en-US"/>
          </a:p>
        </p:txBody>
      </p:sp>
    </p:spTree>
    <p:extLst>
      <p:ext uri="{BB962C8B-B14F-4D97-AF65-F5344CB8AC3E}">
        <p14:creationId xmlns:p14="http://schemas.microsoft.com/office/powerpoint/2010/main" val="2045360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65431D-11F2-B55E-E067-9EF7918410BE}"/>
              </a:ext>
            </a:extLst>
          </p:cNvPr>
          <p:cNvSpPr>
            <a:spLocks noGrp="1"/>
          </p:cNvSpPr>
          <p:nvPr>
            <p:ph type="dt" sz="half" idx="10"/>
          </p:nvPr>
        </p:nvSpPr>
        <p:spPr/>
        <p:txBody>
          <a:bodyPr/>
          <a:lstStyle>
            <a:lvl1pPr>
              <a:defRPr/>
            </a:lvl1pPr>
          </a:lstStyle>
          <a:p>
            <a:pPr>
              <a:defRPr/>
            </a:pPr>
            <a:fld id="{9C3F0104-1E10-4EA8-9C22-665D946C4C86}" type="datetimeFigureOut">
              <a:rPr lang="en-US"/>
              <a:pPr>
                <a:defRPr/>
              </a:pPr>
              <a:t>6/6/2023</a:t>
            </a:fld>
            <a:endParaRPr lang="en-US"/>
          </a:p>
        </p:txBody>
      </p:sp>
      <p:sp>
        <p:nvSpPr>
          <p:cNvPr id="5" name="Footer Placeholder 4">
            <a:extLst>
              <a:ext uri="{FF2B5EF4-FFF2-40B4-BE49-F238E27FC236}">
                <a16:creationId xmlns:a16="http://schemas.microsoft.com/office/drawing/2014/main" id="{4CC011D5-F0C2-93B8-881D-DF160658ECF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51F4883-59B9-AFAD-3732-1F3C4D1700B8}"/>
              </a:ext>
            </a:extLst>
          </p:cNvPr>
          <p:cNvSpPr>
            <a:spLocks noGrp="1"/>
          </p:cNvSpPr>
          <p:nvPr>
            <p:ph type="sldNum" sz="quarter" idx="12"/>
          </p:nvPr>
        </p:nvSpPr>
        <p:spPr/>
        <p:txBody>
          <a:bodyPr/>
          <a:lstStyle>
            <a:lvl1pPr>
              <a:defRPr/>
            </a:lvl1pPr>
          </a:lstStyle>
          <a:p>
            <a:fld id="{8A33BE24-D9C8-408A-9456-634E483CC92F}" type="slidenum">
              <a:rPr lang="en-US" altLang="en-US"/>
              <a:pPr/>
              <a:t>‹#›</a:t>
            </a:fld>
            <a:endParaRPr lang="en-US" altLang="en-US"/>
          </a:p>
        </p:txBody>
      </p:sp>
    </p:spTree>
    <p:extLst>
      <p:ext uri="{BB962C8B-B14F-4D97-AF65-F5344CB8AC3E}">
        <p14:creationId xmlns:p14="http://schemas.microsoft.com/office/powerpoint/2010/main" val="2260144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AFF714-7571-B748-F467-974910AB5D45}"/>
              </a:ext>
            </a:extLst>
          </p:cNvPr>
          <p:cNvSpPr>
            <a:spLocks noGrp="1"/>
          </p:cNvSpPr>
          <p:nvPr>
            <p:ph type="dt" sz="half" idx="10"/>
          </p:nvPr>
        </p:nvSpPr>
        <p:spPr/>
        <p:txBody>
          <a:bodyPr/>
          <a:lstStyle>
            <a:lvl1pPr>
              <a:defRPr/>
            </a:lvl1pPr>
          </a:lstStyle>
          <a:p>
            <a:pPr>
              <a:defRPr/>
            </a:pPr>
            <a:fld id="{85653499-0A86-4DB3-9E58-C60926292C0A}" type="datetimeFigureOut">
              <a:rPr lang="en-US"/>
              <a:pPr>
                <a:defRPr/>
              </a:pPr>
              <a:t>6/6/2023</a:t>
            </a:fld>
            <a:endParaRPr lang="en-US"/>
          </a:p>
        </p:txBody>
      </p:sp>
      <p:sp>
        <p:nvSpPr>
          <p:cNvPr id="5" name="Footer Placeholder 4">
            <a:extLst>
              <a:ext uri="{FF2B5EF4-FFF2-40B4-BE49-F238E27FC236}">
                <a16:creationId xmlns:a16="http://schemas.microsoft.com/office/drawing/2014/main" id="{AF569885-A1E0-3052-3960-5D77A0C0585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3EE8191-9AC9-8E46-270E-5C214C892D3B}"/>
              </a:ext>
            </a:extLst>
          </p:cNvPr>
          <p:cNvSpPr>
            <a:spLocks noGrp="1"/>
          </p:cNvSpPr>
          <p:nvPr>
            <p:ph type="sldNum" sz="quarter" idx="12"/>
          </p:nvPr>
        </p:nvSpPr>
        <p:spPr/>
        <p:txBody>
          <a:bodyPr/>
          <a:lstStyle>
            <a:lvl1pPr>
              <a:defRPr/>
            </a:lvl1pPr>
          </a:lstStyle>
          <a:p>
            <a:fld id="{076ECD1C-985B-4079-B1A1-AC39BECF59C5}" type="slidenum">
              <a:rPr lang="en-US" altLang="en-US"/>
              <a:pPr/>
              <a:t>‹#›</a:t>
            </a:fld>
            <a:endParaRPr lang="en-US" altLang="en-US"/>
          </a:p>
        </p:txBody>
      </p:sp>
    </p:spTree>
    <p:extLst>
      <p:ext uri="{BB962C8B-B14F-4D97-AF65-F5344CB8AC3E}">
        <p14:creationId xmlns:p14="http://schemas.microsoft.com/office/powerpoint/2010/main" val="432419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7F135D9-304F-DCD4-7EF1-FBE8646C3AF2}"/>
              </a:ext>
            </a:extLst>
          </p:cNvPr>
          <p:cNvSpPr>
            <a:spLocks noGrp="1"/>
          </p:cNvSpPr>
          <p:nvPr>
            <p:ph type="dt" sz="half" idx="10"/>
          </p:nvPr>
        </p:nvSpPr>
        <p:spPr/>
        <p:txBody>
          <a:bodyPr/>
          <a:lstStyle>
            <a:lvl1pPr>
              <a:defRPr/>
            </a:lvl1pPr>
          </a:lstStyle>
          <a:p>
            <a:pPr>
              <a:defRPr/>
            </a:pPr>
            <a:fld id="{98F179E0-62E3-4DF0-BABE-AD33A2A10322}" type="datetimeFigureOut">
              <a:rPr lang="en-US"/>
              <a:pPr>
                <a:defRPr/>
              </a:pPr>
              <a:t>6/6/2023</a:t>
            </a:fld>
            <a:endParaRPr lang="en-US"/>
          </a:p>
        </p:txBody>
      </p:sp>
      <p:sp>
        <p:nvSpPr>
          <p:cNvPr id="5" name="Footer Placeholder 4">
            <a:extLst>
              <a:ext uri="{FF2B5EF4-FFF2-40B4-BE49-F238E27FC236}">
                <a16:creationId xmlns:a16="http://schemas.microsoft.com/office/drawing/2014/main" id="{289133AB-4A57-5CC8-2314-F933164176E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28D3274-E435-2097-3D82-02EE39A7775F}"/>
              </a:ext>
            </a:extLst>
          </p:cNvPr>
          <p:cNvSpPr>
            <a:spLocks noGrp="1"/>
          </p:cNvSpPr>
          <p:nvPr>
            <p:ph type="sldNum" sz="quarter" idx="12"/>
          </p:nvPr>
        </p:nvSpPr>
        <p:spPr/>
        <p:txBody>
          <a:bodyPr/>
          <a:lstStyle>
            <a:lvl1pPr>
              <a:defRPr/>
            </a:lvl1pPr>
          </a:lstStyle>
          <a:p>
            <a:fld id="{9E2B6F8F-E009-43A4-AF6D-D902B6BD00E3}" type="slidenum">
              <a:rPr lang="en-US" altLang="en-US"/>
              <a:pPr/>
              <a:t>‹#›</a:t>
            </a:fld>
            <a:endParaRPr lang="en-US" altLang="en-US"/>
          </a:p>
        </p:txBody>
      </p:sp>
    </p:spTree>
    <p:extLst>
      <p:ext uri="{BB962C8B-B14F-4D97-AF65-F5344CB8AC3E}">
        <p14:creationId xmlns:p14="http://schemas.microsoft.com/office/powerpoint/2010/main" val="1070409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7909CBB5-FD2E-9466-F061-E5EE97FD8E96}"/>
              </a:ext>
            </a:extLst>
          </p:cNvPr>
          <p:cNvSpPr>
            <a:spLocks noGrp="1"/>
          </p:cNvSpPr>
          <p:nvPr>
            <p:ph type="dt" sz="half" idx="10"/>
          </p:nvPr>
        </p:nvSpPr>
        <p:spPr/>
        <p:txBody>
          <a:bodyPr/>
          <a:lstStyle>
            <a:lvl1pPr>
              <a:defRPr/>
            </a:lvl1pPr>
          </a:lstStyle>
          <a:p>
            <a:pPr>
              <a:defRPr/>
            </a:pPr>
            <a:fld id="{A95772E0-24A8-46E8-8ECA-969F516444FA}" type="datetimeFigureOut">
              <a:rPr lang="en-US"/>
              <a:pPr>
                <a:defRPr/>
              </a:pPr>
              <a:t>6/6/2023</a:t>
            </a:fld>
            <a:endParaRPr lang="en-US"/>
          </a:p>
        </p:txBody>
      </p:sp>
      <p:sp>
        <p:nvSpPr>
          <p:cNvPr id="6" name="Footer Placeholder 4">
            <a:extLst>
              <a:ext uri="{FF2B5EF4-FFF2-40B4-BE49-F238E27FC236}">
                <a16:creationId xmlns:a16="http://schemas.microsoft.com/office/drawing/2014/main" id="{2B308AD4-CBEF-18C9-F56B-8DFB1FAB82F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70FF558-0500-07E1-4AF0-59A5B0746350}"/>
              </a:ext>
            </a:extLst>
          </p:cNvPr>
          <p:cNvSpPr>
            <a:spLocks noGrp="1"/>
          </p:cNvSpPr>
          <p:nvPr>
            <p:ph type="sldNum" sz="quarter" idx="12"/>
          </p:nvPr>
        </p:nvSpPr>
        <p:spPr/>
        <p:txBody>
          <a:bodyPr/>
          <a:lstStyle>
            <a:lvl1pPr>
              <a:defRPr/>
            </a:lvl1pPr>
          </a:lstStyle>
          <a:p>
            <a:fld id="{8B9D7798-361E-4DF8-B384-8AD983E64BB9}" type="slidenum">
              <a:rPr lang="en-US" altLang="en-US"/>
              <a:pPr/>
              <a:t>‹#›</a:t>
            </a:fld>
            <a:endParaRPr lang="en-US" altLang="en-US"/>
          </a:p>
        </p:txBody>
      </p:sp>
    </p:spTree>
    <p:extLst>
      <p:ext uri="{BB962C8B-B14F-4D97-AF65-F5344CB8AC3E}">
        <p14:creationId xmlns:p14="http://schemas.microsoft.com/office/powerpoint/2010/main" val="422542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3925EA40-E984-6BA1-0384-E8AADF63BE75}"/>
              </a:ext>
            </a:extLst>
          </p:cNvPr>
          <p:cNvSpPr>
            <a:spLocks noGrp="1"/>
          </p:cNvSpPr>
          <p:nvPr>
            <p:ph type="dt" sz="half" idx="10"/>
          </p:nvPr>
        </p:nvSpPr>
        <p:spPr/>
        <p:txBody>
          <a:bodyPr/>
          <a:lstStyle>
            <a:lvl1pPr>
              <a:defRPr/>
            </a:lvl1pPr>
          </a:lstStyle>
          <a:p>
            <a:pPr>
              <a:defRPr/>
            </a:pPr>
            <a:fld id="{C26D508C-D6B8-452F-A51A-25B8D54FB013}" type="datetimeFigureOut">
              <a:rPr lang="en-US"/>
              <a:pPr>
                <a:defRPr/>
              </a:pPr>
              <a:t>6/6/2023</a:t>
            </a:fld>
            <a:endParaRPr lang="en-US"/>
          </a:p>
        </p:txBody>
      </p:sp>
      <p:sp>
        <p:nvSpPr>
          <p:cNvPr id="8" name="Footer Placeholder 4">
            <a:extLst>
              <a:ext uri="{FF2B5EF4-FFF2-40B4-BE49-F238E27FC236}">
                <a16:creationId xmlns:a16="http://schemas.microsoft.com/office/drawing/2014/main" id="{C755E6F1-98EA-8422-51E4-920852250AB6}"/>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DFDE56A9-D926-3D2B-A0C5-049F6C97C094}"/>
              </a:ext>
            </a:extLst>
          </p:cNvPr>
          <p:cNvSpPr>
            <a:spLocks noGrp="1"/>
          </p:cNvSpPr>
          <p:nvPr>
            <p:ph type="sldNum" sz="quarter" idx="12"/>
          </p:nvPr>
        </p:nvSpPr>
        <p:spPr/>
        <p:txBody>
          <a:bodyPr/>
          <a:lstStyle>
            <a:lvl1pPr>
              <a:defRPr/>
            </a:lvl1pPr>
          </a:lstStyle>
          <a:p>
            <a:fld id="{BA08FB46-EDCE-4D01-A2B3-A2E362D87422}" type="slidenum">
              <a:rPr lang="en-US" altLang="en-US"/>
              <a:pPr/>
              <a:t>‹#›</a:t>
            </a:fld>
            <a:endParaRPr lang="en-US" altLang="en-US"/>
          </a:p>
        </p:txBody>
      </p:sp>
    </p:spTree>
    <p:extLst>
      <p:ext uri="{BB962C8B-B14F-4D97-AF65-F5344CB8AC3E}">
        <p14:creationId xmlns:p14="http://schemas.microsoft.com/office/powerpoint/2010/main" val="3444285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1E5BD2DE-F036-7596-A5A2-746738910ACB}"/>
              </a:ext>
            </a:extLst>
          </p:cNvPr>
          <p:cNvSpPr>
            <a:spLocks noGrp="1"/>
          </p:cNvSpPr>
          <p:nvPr>
            <p:ph type="dt" sz="half" idx="10"/>
          </p:nvPr>
        </p:nvSpPr>
        <p:spPr/>
        <p:txBody>
          <a:bodyPr/>
          <a:lstStyle>
            <a:lvl1pPr>
              <a:defRPr/>
            </a:lvl1pPr>
          </a:lstStyle>
          <a:p>
            <a:pPr>
              <a:defRPr/>
            </a:pPr>
            <a:fld id="{E59EB44D-B88D-485F-8D96-354690E4CE27}" type="datetimeFigureOut">
              <a:rPr lang="en-US"/>
              <a:pPr>
                <a:defRPr/>
              </a:pPr>
              <a:t>6/6/2023</a:t>
            </a:fld>
            <a:endParaRPr lang="en-US"/>
          </a:p>
        </p:txBody>
      </p:sp>
      <p:sp>
        <p:nvSpPr>
          <p:cNvPr id="4" name="Footer Placeholder 4">
            <a:extLst>
              <a:ext uri="{FF2B5EF4-FFF2-40B4-BE49-F238E27FC236}">
                <a16:creationId xmlns:a16="http://schemas.microsoft.com/office/drawing/2014/main" id="{E1FD703E-B993-7C55-5815-429770EAC6EF}"/>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1DDC3FCE-76BA-11E7-528F-44285F8996BD}"/>
              </a:ext>
            </a:extLst>
          </p:cNvPr>
          <p:cNvSpPr>
            <a:spLocks noGrp="1"/>
          </p:cNvSpPr>
          <p:nvPr>
            <p:ph type="sldNum" sz="quarter" idx="12"/>
          </p:nvPr>
        </p:nvSpPr>
        <p:spPr/>
        <p:txBody>
          <a:bodyPr/>
          <a:lstStyle>
            <a:lvl1pPr>
              <a:defRPr/>
            </a:lvl1pPr>
          </a:lstStyle>
          <a:p>
            <a:fld id="{03A82C7F-9CCE-497A-B51B-84B1140065AF}" type="slidenum">
              <a:rPr lang="en-US" altLang="en-US"/>
              <a:pPr/>
              <a:t>‹#›</a:t>
            </a:fld>
            <a:endParaRPr lang="en-US" altLang="en-US"/>
          </a:p>
        </p:txBody>
      </p:sp>
    </p:spTree>
    <p:extLst>
      <p:ext uri="{BB962C8B-B14F-4D97-AF65-F5344CB8AC3E}">
        <p14:creationId xmlns:p14="http://schemas.microsoft.com/office/powerpoint/2010/main" val="4242057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F4EC898-1BB4-881C-3C07-E7A7B0F9E731}"/>
              </a:ext>
            </a:extLst>
          </p:cNvPr>
          <p:cNvSpPr>
            <a:spLocks noGrp="1"/>
          </p:cNvSpPr>
          <p:nvPr>
            <p:ph type="dt" sz="half" idx="10"/>
          </p:nvPr>
        </p:nvSpPr>
        <p:spPr/>
        <p:txBody>
          <a:bodyPr/>
          <a:lstStyle>
            <a:lvl1pPr>
              <a:defRPr/>
            </a:lvl1pPr>
          </a:lstStyle>
          <a:p>
            <a:pPr>
              <a:defRPr/>
            </a:pPr>
            <a:fld id="{BD841839-71A4-4C85-9FD0-CA0F9B4D4CFE}" type="datetimeFigureOut">
              <a:rPr lang="en-US"/>
              <a:pPr>
                <a:defRPr/>
              </a:pPr>
              <a:t>6/6/2023</a:t>
            </a:fld>
            <a:endParaRPr lang="en-US"/>
          </a:p>
        </p:txBody>
      </p:sp>
      <p:sp>
        <p:nvSpPr>
          <p:cNvPr id="3" name="Footer Placeholder 4">
            <a:extLst>
              <a:ext uri="{FF2B5EF4-FFF2-40B4-BE49-F238E27FC236}">
                <a16:creationId xmlns:a16="http://schemas.microsoft.com/office/drawing/2014/main" id="{B7481930-58F7-E270-00F7-9BA180649763}"/>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2AF09A40-7BAA-3289-23CD-B02F76C173AD}"/>
              </a:ext>
            </a:extLst>
          </p:cNvPr>
          <p:cNvSpPr>
            <a:spLocks noGrp="1"/>
          </p:cNvSpPr>
          <p:nvPr>
            <p:ph type="sldNum" sz="quarter" idx="12"/>
          </p:nvPr>
        </p:nvSpPr>
        <p:spPr/>
        <p:txBody>
          <a:bodyPr/>
          <a:lstStyle>
            <a:lvl1pPr>
              <a:defRPr/>
            </a:lvl1pPr>
          </a:lstStyle>
          <a:p>
            <a:fld id="{58B4DF82-B1A7-4D6D-8DBE-06E6940055EE}" type="slidenum">
              <a:rPr lang="en-US" altLang="en-US"/>
              <a:pPr/>
              <a:t>‹#›</a:t>
            </a:fld>
            <a:endParaRPr lang="en-US" altLang="en-US"/>
          </a:p>
        </p:txBody>
      </p:sp>
    </p:spTree>
    <p:extLst>
      <p:ext uri="{BB962C8B-B14F-4D97-AF65-F5344CB8AC3E}">
        <p14:creationId xmlns:p14="http://schemas.microsoft.com/office/powerpoint/2010/main" val="767021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05BA79B-1790-BCF4-2B6E-812070CFFB55}"/>
              </a:ext>
            </a:extLst>
          </p:cNvPr>
          <p:cNvSpPr>
            <a:spLocks noGrp="1"/>
          </p:cNvSpPr>
          <p:nvPr>
            <p:ph type="dt" sz="half" idx="10"/>
          </p:nvPr>
        </p:nvSpPr>
        <p:spPr/>
        <p:txBody>
          <a:bodyPr/>
          <a:lstStyle>
            <a:lvl1pPr>
              <a:defRPr/>
            </a:lvl1pPr>
          </a:lstStyle>
          <a:p>
            <a:pPr>
              <a:defRPr/>
            </a:pPr>
            <a:fld id="{DC34F1EB-928D-4D2A-BD65-2C228590E752}" type="datetimeFigureOut">
              <a:rPr lang="en-US"/>
              <a:pPr>
                <a:defRPr/>
              </a:pPr>
              <a:t>6/6/2023</a:t>
            </a:fld>
            <a:endParaRPr lang="en-US"/>
          </a:p>
        </p:txBody>
      </p:sp>
      <p:sp>
        <p:nvSpPr>
          <p:cNvPr id="6" name="Footer Placeholder 4">
            <a:extLst>
              <a:ext uri="{FF2B5EF4-FFF2-40B4-BE49-F238E27FC236}">
                <a16:creationId xmlns:a16="http://schemas.microsoft.com/office/drawing/2014/main" id="{2C08AC3A-C370-E3DB-FB04-0C5F44F6448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37A951B-045D-3815-541A-4DA91A49FE4B}"/>
              </a:ext>
            </a:extLst>
          </p:cNvPr>
          <p:cNvSpPr>
            <a:spLocks noGrp="1"/>
          </p:cNvSpPr>
          <p:nvPr>
            <p:ph type="sldNum" sz="quarter" idx="12"/>
          </p:nvPr>
        </p:nvSpPr>
        <p:spPr/>
        <p:txBody>
          <a:bodyPr/>
          <a:lstStyle>
            <a:lvl1pPr>
              <a:defRPr/>
            </a:lvl1pPr>
          </a:lstStyle>
          <a:p>
            <a:fld id="{344A9B4F-E5C6-4383-80E1-E02E8F0067CB}" type="slidenum">
              <a:rPr lang="en-US" altLang="en-US"/>
              <a:pPr/>
              <a:t>‹#›</a:t>
            </a:fld>
            <a:endParaRPr lang="en-US" altLang="en-US"/>
          </a:p>
        </p:txBody>
      </p:sp>
    </p:spTree>
    <p:extLst>
      <p:ext uri="{BB962C8B-B14F-4D97-AF65-F5344CB8AC3E}">
        <p14:creationId xmlns:p14="http://schemas.microsoft.com/office/powerpoint/2010/main" val="765636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A9C31F31-F690-1A55-EEC3-13FE6304ED21}"/>
              </a:ext>
            </a:extLst>
          </p:cNvPr>
          <p:cNvSpPr>
            <a:spLocks noGrp="1"/>
          </p:cNvSpPr>
          <p:nvPr>
            <p:ph type="dt" sz="half" idx="10"/>
          </p:nvPr>
        </p:nvSpPr>
        <p:spPr/>
        <p:txBody>
          <a:bodyPr/>
          <a:lstStyle>
            <a:lvl1pPr>
              <a:defRPr/>
            </a:lvl1pPr>
          </a:lstStyle>
          <a:p>
            <a:pPr>
              <a:defRPr/>
            </a:pPr>
            <a:fld id="{C0D2050A-B8BD-4467-981B-CE34084AF9EB}" type="datetimeFigureOut">
              <a:rPr lang="en-US"/>
              <a:pPr>
                <a:defRPr/>
              </a:pPr>
              <a:t>6/6/2023</a:t>
            </a:fld>
            <a:endParaRPr lang="en-US"/>
          </a:p>
        </p:txBody>
      </p:sp>
      <p:sp>
        <p:nvSpPr>
          <p:cNvPr id="6" name="Footer Placeholder 4">
            <a:extLst>
              <a:ext uri="{FF2B5EF4-FFF2-40B4-BE49-F238E27FC236}">
                <a16:creationId xmlns:a16="http://schemas.microsoft.com/office/drawing/2014/main" id="{9C6B99AC-7CBA-68F0-1364-9156B2FA8E2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1BB37CB-A464-4B9C-2676-1C0609867917}"/>
              </a:ext>
            </a:extLst>
          </p:cNvPr>
          <p:cNvSpPr>
            <a:spLocks noGrp="1"/>
          </p:cNvSpPr>
          <p:nvPr>
            <p:ph type="sldNum" sz="quarter" idx="12"/>
          </p:nvPr>
        </p:nvSpPr>
        <p:spPr/>
        <p:txBody>
          <a:bodyPr/>
          <a:lstStyle>
            <a:lvl1pPr>
              <a:defRPr/>
            </a:lvl1pPr>
          </a:lstStyle>
          <a:p>
            <a:fld id="{5F0B9AE7-7343-4D64-A7A8-2DA3FC291697}" type="slidenum">
              <a:rPr lang="en-US" altLang="en-US"/>
              <a:pPr/>
              <a:t>‹#›</a:t>
            </a:fld>
            <a:endParaRPr lang="en-US" altLang="en-US"/>
          </a:p>
        </p:txBody>
      </p:sp>
    </p:spTree>
    <p:extLst>
      <p:ext uri="{BB962C8B-B14F-4D97-AF65-F5344CB8AC3E}">
        <p14:creationId xmlns:p14="http://schemas.microsoft.com/office/powerpoint/2010/main" val="3740896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E79733F-0A7E-785E-3CCF-320418585359}"/>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7CF59717-57BE-D212-438A-ED810CD5D296}"/>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0B2305EF-DA33-E9FD-4907-B124835168D6}"/>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AC4B40C-9B2F-458C-8CEF-7910F20A8B0C}" type="datetimeFigureOut">
              <a:rPr lang="en-US"/>
              <a:pPr>
                <a:defRPr/>
              </a:pPr>
              <a:t>6/6/2023</a:t>
            </a:fld>
            <a:endParaRPr lang="en-US"/>
          </a:p>
        </p:txBody>
      </p:sp>
      <p:sp>
        <p:nvSpPr>
          <p:cNvPr id="5" name="Footer Placeholder 4">
            <a:extLst>
              <a:ext uri="{FF2B5EF4-FFF2-40B4-BE49-F238E27FC236}">
                <a16:creationId xmlns:a16="http://schemas.microsoft.com/office/drawing/2014/main" id="{419618A4-53EC-A1A4-9F38-8F36F1C64F84}"/>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1ECDED71-3933-8FA1-1A4F-9DEB51BB84F0}"/>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96FC8AD6-EDC3-4C7F-9E2D-87C88524E7B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4.xml"/><Relationship Id="rId5" Type="http://schemas.openxmlformats.org/officeDocument/2006/relationships/image" Target="../media/image9.png"/><Relationship Id="rId4" Type="http://schemas.openxmlformats.org/officeDocument/2006/relationships/image" Target="../media/image8.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image" Target="../media/image11.jpeg"/></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1.xml"/><Relationship Id="rId1" Type="http://schemas.openxmlformats.org/officeDocument/2006/relationships/slideLayout" Target="../slideLayouts/slideLayout4.xml"/><Relationship Id="rId4" Type="http://schemas.openxmlformats.org/officeDocument/2006/relationships/image" Target="../media/image15.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7F4F6-A0DE-AE6D-6560-B7B99CD04569}"/>
              </a:ext>
            </a:extLst>
          </p:cNvPr>
          <p:cNvSpPr>
            <a:spLocks noGrp="1"/>
          </p:cNvSpPr>
          <p:nvPr>
            <p:ph type="ctrTitle"/>
          </p:nvPr>
        </p:nvSpPr>
        <p:spPr>
          <a:xfrm>
            <a:off x="609600" y="228600"/>
            <a:ext cx="7772400" cy="838200"/>
          </a:xfrm>
        </p:spPr>
        <p:txBody>
          <a:bodyPr rtlCol="0">
            <a:normAutofit/>
          </a:bodyPr>
          <a:lstStyle/>
          <a:p>
            <a:pPr eaLnBrk="1" fontAlgn="auto" hangingPunct="1">
              <a:spcAft>
                <a:spcPts val="0"/>
              </a:spcAft>
              <a:defRPr/>
            </a:pPr>
            <a:r>
              <a:rPr lang="en-US" b="1" dirty="0">
                <a:effectLst>
                  <a:outerShdw blurRad="50800" dist="38100" dir="2700000" algn="tl" rotWithShape="0">
                    <a:prstClr val="black">
                      <a:alpha val="40000"/>
                    </a:prstClr>
                  </a:outerShdw>
                </a:effectLst>
              </a:rPr>
              <a:t>THE REVOLUTION</a:t>
            </a:r>
          </a:p>
        </p:txBody>
      </p:sp>
      <p:sp>
        <p:nvSpPr>
          <p:cNvPr id="2051" name="Subtitle 2">
            <a:extLst>
              <a:ext uri="{FF2B5EF4-FFF2-40B4-BE49-F238E27FC236}">
                <a16:creationId xmlns:a16="http://schemas.microsoft.com/office/drawing/2014/main" id="{289DB55C-1112-B1BC-1195-1BC49694E039}"/>
              </a:ext>
            </a:extLst>
          </p:cNvPr>
          <p:cNvSpPr>
            <a:spLocks noGrp="1"/>
          </p:cNvSpPr>
          <p:nvPr>
            <p:ph type="subTitle" idx="1"/>
          </p:nvPr>
        </p:nvSpPr>
        <p:spPr>
          <a:xfrm>
            <a:off x="533400" y="1371600"/>
            <a:ext cx="8001000" cy="5029200"/>
          </a:xfrm>
        </p:spPr>
        <p:txBody>
          <a:bodyPr/>
          <a:lstStyle/>
          <a:p>
            <a:pPr eaLnBrk="1" hangingPunct="1"/>
            <a:endParaRPr lang="en-US" altLang="en-US">
              <a:solidFill>
                <a:schemeClr val="tx1"/>
              </a:solidFill>
            </a:endParaRPr>
          </a:p>
          <a:p>
            <a:pPr eaLnBrk="1" hangingPunct="1"/>
            <a:r>
              <a:rPr lang="en-US" altLang="en-US">
                <a:solidFill>
                  <a:schemeClr val="tx1"/>
                </a:solidFill>
              </a:rPr>
              <a:t>BY</a:t>
            </a:r>
          </a:p>
          <a:p>
            <a:pPr eaLnBrk="1" hangingPunct="1"/>
            <a:r>
              <a:rPr lang="en-US" altLang="en-US">
                <a:solidFill>
                  <a:schemeClr val="tx1"/>
                </a:solidFill>
              </a:rPr>
              <a:t>Anvay Nandurkar</a:t>
            </a:r>
          </a:p>
          <a:p>
            <a:pPr eaLnBrk="1" hangingPunct="1"/>
            <a:r>
              <a:rPr lang="en-US" altLang="en-US">
                <a:solidFill>
                  <a:schemeClr val="tx1"/>
                </a:solidFill>
              </a:rPr>
              <a:t>Rajat Agarawal</a:t>
            </a:r>
          </a:p>
          <a:p>
            <a:pPr eaLnBrk="1" hangingPunct="1"/>
            <a:r>
              <a:rPr lang="en-US" altLang="en-US">
                <a:solidFill>
                  <a:schemeClr val="tx1"/>
                </a:solidFill>
              </a:rPr>
              <a:t>Utsav Pitroda </a:t>
            </a:r>
          </a:p>
          <a:p>
            <a:pPr eaLnBrk="1" hangingPunct="1"/>
            <a:endParaRPr lang="en-US" altLang="en-US">
              <a:solidFill>
                <a:schemeClr val="tx1"/>
              </a:solidFill>
            </a:endParaRPr>
          </a:p>
          <a:p>
            <a:pPr eaLnBrk="1" hangingPunct="1"/>
            <a:endParaRPr lang="en-US" altLang="en-US">
              <a:solidFill>
                <a:schemeClr val="tx1"/>
              </a:solidFill>
            </a:endParaRPr>
          </a:p>
          <a:p>
            <a:pPr eaLnBrk="1" hangingPunct="1"/>
            <a:r>
              <a:rPr lang="en-US" altLang="en-US">
                <a:solidFill>
                  <a:schemeClr val="tx1"/>
                </a:solidFill>
              </a:rPr>
              <a:t>Anjuman Polytechnic</a:t>
            </a:r>
          </a:p>
          <a:p>
            <a:pPr eaLnBrk="1" hangingPunct="1"/>
            <a:endParaRPr lang="en-US" altLang="en-US">
              <a:solidFill>
                <a:schemeClr val="tx1"/>
              </a:solidFill>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8D814805-5010-3DEB-4FE8-4A2A12C17079}"/>
              </a:ext>
            </a:extLst>
          </p:cNvPr>
          <p:cNvSpPr>
            <a:spLocks noGrp="1"/>
          </p:cNvSpPr>
          <p:nvPr>
            <p:ph type="ctrTitle"/>
          </p:nvPr>
        </p:nvSpPr>
        <p:spPr>
          <a:xfrm>
            <a:off x="685800" y="533400"/>
            <a:ext cx="7772400" cy="838200"/>
          </a:xfrm>
        </p:spPr>
        <p:txBody>
          <a:bodyPr/>
          <a:lstStyle/>
          <a:p>
            <a:pPr eaLnBrk="1" hangingPunct="1"/>
            <a:r>
              <a:rPr lang="en-US" altLang="en-US" b="1"/>
              <a:t>Scientific revolution</a:t>
            </a:r>
            <a:endParaRPr lang="en-US" altLang="en-US"/>
          </a:p>
        </p:txBody>
      </p:sp>
      <p:sp>
        <p:nvSpPr>
          <p:cNvPr id="3" name="Subtitle 2">
            <a:extLst>
              <a:ext uri="{FF2B5EF4-FFF2-40B4-BE49-F238E27FC236}">
                <a16:creationId xmlns:a16="http://schemas.microsoft.com/office/drawing/2014/main" id="{2424385B-3851-D2FA-75ED-04189079006A}"/>
              </a:ext>
            </a:extLst>
          </p:cNvPr>
          <p:cNvSpPr>
            <a:spLocks noGrp="1"/>
          </p:cNvSpPr>
          <p:nvPr>
            <p:ph type="subTitle" idx="1"/>
          </p:nvPr>
        </p:nvSpPr>
        <p:spPr>
          <a:xfrm>
            <a:off x="685800" y="1600200"/>
            <a:ext cx="8001000" cy="4648200"/>
          </a:xfrm>
        </p:spPr>
        <p:txBody>
          <a:bodyPr rtlCol="0">
            <a:normAutofit/>
          </a:bodyPr>
          <a:lstStyle/>
          <a:p>
            <a:pPr algn="l" eaLnBrk="1" fontAlgn="auto" hangingPunct="1">
              <a:spcAft>
                <a:spcPts val="0"/>
              </a:spcAft>
              <a:defRPr/>
            </a:pPr>
            <a:endParaRPr lang="en-US" dirty="0">
              <a:solidFill>
                <a:schemeClr val="tx1"/>
              </a:solidFill>
            </a:endParaRPr>
          </a:p>
          <a:p>
            <a:pPr algn="l" eaLnBrk="1" fontAlgn="auto" hangingPunct="1">
              <a:spcAft>
                <a:spcPts val="0"/>
              </a:spcAft>
              <a:buFont typeface="Wingdings" pitchFamily="2" charset="2"/>
              <a:buChar char="ü"/>
              <a:defRPr/>
            </a:pPr>
            <a:r>
              <a:rPr lang="en-US" dirty="0">
                <a:solidFill>
                  <a:schemeClr val="tx1"/>
                </a:solidFill>
              </a:rPr>
              <a:t>Isaac Newton (1643–1727)</a:t>
            </a:r>
          </a:p>
          <a:p>
            <a:pPr algn="l" eaLnBrk="1" fontAlgn="auto" hangingPunct="1">
              <a:spcAft>
                <a:spcPts val="0"/>
              </a:spcAft>
              <a:defRPr/>
            </a:pPr>
            <a:r>
              <a:rPr lang="en-US" dirty="0">
                <a:solidFill>
                  <a:schemeClr val="tx1"/>
                </a:solidFill>
              </a:rPr>
              <a:t> built upon the work of Kepler</a:t>
            </a:r>
          </a:p>
          <a:p>
            <a:pPr algn="l" eaLnBrk="1" fontAlgn="auto" hangingPunct="1">
              <a:spcAft>
                <a:spcPts val="0"/>
              </a:spcAft>
              <a:defRPr/>
            </a:pPr>
            <a:r>
              <a:rPr lang="en-US" dirty="0">
                <a:solidFill>
                  <a:schemeClr val="tx1"/>
                </a:solidFill>
              </a:rPr>
              <a:t> and Galileo.</a:t>
            </a:r>
          </a:p>
          <a:p>
            <a:pPr algn="l" eaLnBrk="1" fontAlgn="auto" hangingPunct="1">
              <a:spcAft>
                <a:spcPts val="0"/>
              </a:spcAft>
              <a:defRPr/>
            </a:pPr>
            <a:r>
              <a:rPr lang="en-US" dirty="0">
                <a:solidFill>
                  <a:schemeClr val="tx1"/>
                </a:solidFill>
              </a:rPr>
              <a:t> Newton taught that scientific theory should be coupled with rigorous experimentation, which became the keystone of modern science.</a:t>
            </a:r>
          </a:p>
          <a:p>
            <a:pPr algn="l" eaLnBrk="1" fontAlgn="auto" hangingPunct="1">
              <a:spcAft>
                <a:spcPts val="0"/>
              </a:spcAft>
              <a:defRPr/>
            </a:pPr>
            <a:endParaRPr lang="en-US" dirty="0"/>
          </a:p>
        </p:txBody>
      </p:sp>
      <p:pic>
        <p:nvPicPr>
          <p:cNvPr id="11268" name="Picture 2">
            <a:extLst>
              <a:ext uri="{FF2B5EF4-FFF2-40B4-BE49-F238E27FC236}">
                <a16:creationId xmlns:a16="http://schemas.microsoft.com/office/drawing/2014/main" id="{0E521C3D-BCE2-6E47-90BC-ABA15868AC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1143000"/>
            <a:ext cx="19050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4F737268-FA6D-9877-DBD7-A448EB480953}"/>
              </a:ext>
            </a:extLst>
          </p:cNvPr>
          <p:cNvSpPr>
            <a:spLocks noGrp="1"/>
          </p:cNvSpPr>
          <p:nvPr>
            <p:ph type="ctrTitle"/>
          </p:nvPr>
        </p:nvSpPr>
        <p:spPr>
          <a:xfrm>
            <a:off x="685800" y="228600"/>
            <a:ext cx="7772400" cy="838200"/>
          </a:xfrm>
        </p:spPr>
        <p:txBody>
          <a:bodyPr/>
          <a:lstStyle/>
          <a:p>
            <a:pPr eaLnBrk="1" hangingPunct="1"/>
            <a:r>
              <a:rPr lang="en-US" altLang="en-US" b="1"/>
              <a:t>Scientific revolution</a:t>
            </a:r>
            <a:endParaRPr lang="en-US" altLang="en-US"/>
          </a:p>
        </p:txBody>
      </p:sp>
      <p:sp>
        <p:nvSpPr>
          <p:cNvPr id="3" name="Subtitle 2">
            <a:extLst>
              <a:ext uri="{FF2B5EF4-FFF2-40B4-BE49-F238E27FC236}">
                <a16:creationId xmlns:a16="http://schemas.microsoft.com/office/drawing/2014/main" id="{4B8FA2B2-80EE-290F-DF44-0E4104BD39C2}"/>
              </a:ext>
            </a:extLst>
          </p:cNvPr>
          <p:cNvSpPr>
            <a:spLocks noGrp="1"/>
          </p:cNvSpPr>
          <p:nvPr>
            <p:ph type="subTitle" idx="1"/>
          </p:nvPr>
        </p:nvSpPr>
        <p:spPr>
          <a:xfrm>
            <a:off x="533400" y="1066800"/>
            <a:ext cx="8001000" cy="5410200"/>
          </a:xfrm>
        </p:spPr>
        <p:txBody>
          <a:bodyPr rtlCol="0">
            <a:normAutofit/>
          </a:bodyPr>
          <a:lstStyle/>
          <a:p>
            <a:pPr algn="l" eaLnBrk="1" fontAlgn="auto" hangingPunct="1">
              <a:spcAft>
                <a:spcPts val="0"/>
              </a:spcAft>
              <a:defRPr/>
            </a:pPr>
            <a:r>
              <a:rPr lang="en-US" sz="3600" b="1" dirty="0">
                <a:solidFill>
                  <a:schemeClr val="tx1"/>
                </a:solidFill>
              </a:rPr>
              <a:t>Contrary Views</a:t>
            </a:r>
          </a:p>
          <a:p>
            <a:pPr algn="l" eaLnBrk="1" fontAlgn="auto" hangingPunct="1">
              <a:spcAft>
                <a:spcPts val="0"/>
              </a:spcAft>
              <a:defRPr/>
            </a:pPr>
            <a:r>
              <a:rPr lang="en-US" dirty="0">
                <a:solidFill>
                  <a:schemeClr val="tx1"/>
                </a:solidFill>
              </a:rPr>
              <a:t>A contrary view has been recently proposed by Arun Bala in his dialogical history of the birth of modern science. Bala argues that by ignoring multicultural impacts we have been led to a Eurocentric conception of the Scientific Revolution. Thus, Scientific Revolution has been a great landmark in world history.</a:t>
            </a:r>
          </a:p>
          <a:p>
            <a:pPr algn="l" eaLnBrk="1" fontAlgn="auto" hangingPunct="1">
              <a:spcAft>
                <a:spcPts val="0"/>
              </a:spcAft>
              <a:defRPr/>
            </a:pPr>
            <a:r>
              <a:rPr lang="en-US" dirty="0"/>
              <a:t> </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ABEAC-DC6B-45D7-5C33-4AEAA608BC39}"/>
              </a:ext>
            </a:extLst>
          </p:cNvPr>
          <p:cNvSpPr>
            <a:spLocks noGrp="1"/>
          </p:cNvSpPr>
          <p:nvPr>
            <p:ph type="ctrTitle"/>
          </p:nvPr>
        </p:nvSpPr>
        <p:spPr>
          <a:xfrm>
            <a:off x="685800" y="304800"/>
            <a:ext cx="7772400" cy="762000"/>
          </a:xfrm>
        </p:spPr>
        <p:txBody>
          <a:bodyPr rtlCol="0">
            <a:normAutofit fontScale="90000"/>
          </a:bodyPr>
          <a:lstStyle/>
          <a:p>
            <a:pPr eaLnBrk="1" fontAlgn="auto" hangingPunct="1">
              <a:spcAft>
                <a:spcPts val="0"/>
              </a:spcAft>
              <a:defRPr/>
            </a:pPr>
            <a:br>
              <a:rPr lang="en-US" b="1" dirty="0"/>
            </a:br>
            <a:r>
              <a:rPr lang="en-US" b="1" dirty="0"/>
              <a:t>Industrial Revolution</a:t>
            </a:r>
            <a:br>
              <a:rPr lang="en-US" dirty="0"/>
            </a:br>
            <a:endParaRPr lang="en-US" dirty="0"/>
          </a:p>
        </p:txBody>
      </p:sp>
      <p:sp>
        <p:nvSpPr>
          <p:cNvPr id="3" name="Subtitle 2">
            <a:extLst>
              <a:ext uri="{FF2B5EF4-FFF2-40B4-BE49-F238E27FC236}">
                <a16:creationId xmlns:a16="http://schemas.microsoft.com/office/drawing/2014/main" id="{C4E9A9D3-68FB-C2DA-FDBC-C5705A57FC9E}"/>
              </a:ext>
            </a:extLst>
          </p:cNvPr>
          <p:cNvSpPr>
            <a:spLocks noGrp="1"/>
          </p:cNvSpPr>
          <p:nvPr>
            <p:ph type="subTitle" idx="1"/>
          </p:nvPr>
        </p:nvSpPr>
        <p:spPr>
          <a:xfrm>
            <a:off x="533400" y="1219200"/>
            <a:ext cx="8153400" cy="5029200"/>
          </a:xfrm>
        </p:spPr>
        <p:txBody>
          <a:bodyPr rtlCol="0">
            <a:normAutofit/>
          </a:bodyPr>
          <a:lstStyle/>
          <a:p>
            <a:pPr algn="l" eaLnBrk="1" fontAlgn="auto" hangingPunct="1">
              <a:spcAft>
                <a:spcPts val="0"/>
              </a:spcAft>
              <a:defRPr/>
            </a:pPr>
            <a:r>
              <a:rPr lang="en-US" sz="3600" b="1" dirty="0">
                <a:solidFill>
                  <a:schemeClr val="tx1"/>
                </a:solidFill>
              </a:rPr>
              <a:t>Introduction</a:t>
            </a:r>
          </a:p>
          <a:p>
            <a:pPr algn="l" eaLnBrk="1" fontAlgn="auto" hangingPunct="1">
              <a:spcAft>
                <a:spcPts val="0"/>
              </a:spcAft>
              <a:defRPr/>
            </a:pPr>
            <a:r>
              <a:rPr lang="en-US" dirty="0">
                <a:solidFill>
                  <a:schemeClr val="tx1"/>
                </a:solidFill>
              </a:rPr>
              <a:t>The Industrial Revolution was a period in the late 18th and early 19th centuries when major changes in agriculture, manufacturing, production, and transportation had a profound effect on the socioeconomic and cultural conditions. It firstly took place in Britain.</a:t>
            </a:r>
          </a:p>
          <a:p>
            <a:pPr algn="l" eaLnBrk="1" fontAlgn="auto" hangingPunct="1">
              <a:spcAft>
                <a:spcPts val="0"/>
              </a:spcAft>
              <a:defRPr/>
            </a:pP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91227-77AA-223B-C182-5966B6F4CF37}"/>
              </a:ext>
            </a:extLst>
          </p:cNvPr>
          <p:cNvSpPr>
            <a:spLocks noGrp="1"/>
          </p:cNvSpPr>
          <p:nvPr>
            <p:ph type="ctrTitle"/>
          </p:nvPr>
        </p:nvSpPr>
        <p:spPr>
          <a:xfrm>
            <a:off x="685800" y="304800"/>
            <a:ext cx="7772400" cy="762000"/>
          </a:xfrm>
        </p:spPr>
        <p:txBody>
          <a:bodyPr rtlCol="0">
            <a:normAutofit fontScale="90000"/>
          </a:bodyPr>
          <a:lstStyle/>
          <a:p>
            <a:pPr eaLnBrk="1" fontAlgn="auto" hangingPunct="1">
              <a:spcAft>
                <a:spcPts val="0"/>
              </a:spcAft>
              <a:defRPr/>
            </a:pPr>
            <a:br>
              <a:rPr lang="en-US" b="1" dirty="0"/>
            </a:br>
            <a:r>
              <a:rPr lang="en-US" b="1" dirty="0"/>
              <a:t> Industrial Revolution </a:t>
            </a:r>
            <a:br>
              <a:rPr lang="en-US" dirty="0"/>
            </a:br>
            <a:endParaRPr lang="en-US" dirty="0"/>
          </a:p>
        </p:txBody>
      </p:sp>
      <p:sp>
        <p:nvSpPr>
          <p:cNvPr id="3" name="Subtitle 2">
            <a:extLst>
              <a:ext uri="{FF2B5EF4-FFF2-40B4-BE49-F238E27FC236}">
                <a16:creationId xmlns:a16="http://schemas.microsoft.com/office/drawing/2014/main" id="{659A8B2A-FB33-6D3B-5A98-FEF419586C71}"/>
              </a:ext>
            </a:extLst>
          </p:cNvPr>
          <p:cNvSpPr>
            <a:spLocks noGrp="1"/>
          </p:cNvSpPr>
          <p:nvPr>
            <p:ph type="subTitle" idx="1"/>
          </p:nvPr>
        </p:nvSpPr>
        <p:spPr>
          <a:xfrm>
            <a:off x="685800" y="1219200"/>
            <a:ext cx="7848600" cy="5105400"/>
          </a:xfrm>
        </p:spPr>
        <p:txBody>
          <a:bodyPr rtlCol="0">
            <a:normAutofit fontScale="92500" lnSpcReduction="20000"/>
          </a:bodyPr>
          <a:lstStyle/>
          <a:p>
            <a:pPr algn="l" eaLnBrk="1" fontAlgn="auto" hangingPunct="1">
              <a:spcAft>
                <a:spcPts val="0"/>
              </a:spcAft>
              <a:defRPr/>
            </a:pPr>
            <a:r>
              <a:rPr lang="en-US" sz="3600" b="1" dirty="0">
                <a:solidFill>
                  <a:schemeClr val="tx1"/>
                </a:solidFill>
              </a:rPr>
              <a:t>Innovations </a:t>
            </a:r>
            <a:endParaRPr lang="en-US" sz="3600" dirty="0">
              <a:solidFill>
                <a:schemeClr val="tx1"/>
              </a:solidFill>
            </a:endParaRPr>
          </a:p>
          <a:p>
            <a:pPr algn="l" eaLnBrk="1" fontAlgn="auto" hangingPunct="1">
              <a:spcAft>
                <a:spcPts val="0"/>
              </a:spcAft>
              <a:defRPr/>
            </a:pPr>
            <a:r>
              <a:rPr lang="en-US" sz="3600" b="1" dirty="0">
                <a:solidFill>
                  <a:schemeClr val="tx1"/>
                </a:solidFill>
              </a:rPr>
              <a:t>Textiles</a:t>
            </a:r>
            <a:r>
              <a:rPr lang="en-US" sz="3600" dirty="0">
                <a:solidFill>
                  <a:schemeClr val="tx1"/>
                </a:solidFill>
              </a:rPr>
              <a:t> - Cotton spinning using Richard Arkwright's water frame, James Hargreaves's Spinning Jenny, and Samuel Crompton's Spinning Mule (a combination of the Spinning Jenny and the Water Frame).</a:t>
            </a:r>
          </a:p>
          <a:p>
            <a:pPr algn="l" eaLnBrk="1" fontAlgn="auto" hangingPunct="1">
              <a:spcAft>
                <a:spcPts val="0"/>
              </a:spcAft>
              <a:defRPr/>
            </a:pPr>
            <a:r>
              <a:rPr lang="en-US" sz="3600" b="1" dirty="0">
                <a:solidFill>
                  <a:schemeClr val="tx1"/>
                </a:solidFill>
              </a:rPr>
              <a:t>Steam power</a:t>
            </a:r>
            <a:r>
              <a:rPr lang="en-US" sz="3600" dirty="0">
                <a:solidFill>
                  <a:schemeClr val="tx1"/>
                </a:solidFill>
              </a:rPr>
              <a:t> - The improved steam engine invented by James Watt was initially mainly used for pumping out mines, but from the 1780s was applied to power machines</a:t>
            </a:r>
            <a:r>
              <a:rPr lang="en-US" sz="3600" dirty="0"/>
              <a:t>.</a:t>
            </a:r>
          </a:p>
          <a:p>
            <a:pPr algn="l" eaLnBrk="1" fontAlgn="auto" hangingPunct="1">
              <a:spcAft>
                <a:spcPts val="0"/>
              </a:spcAft>
              <a:defRPr/>
            </a:pPr>
            <a:endParaRPr lang="en-US" sz="3600" dirty="0">
              <a:solidFill>
                <a:schemeClr val="tx1"/>
              </a:solidFill>
            </a:endParaRP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45C7-5CFF-9C8D-0237-DF7819C2A96A}"/>
              </a:ext>
            </a:extLst>
          </p:cNvPr>
          <p:cNvSpPr>
            <a:spLocks noGrp="1"/>
          </p:cNvSpPr>
          <p:nvPr>
            <p:ph type="title"/>
          </p:nvPr>
        </p:nvSpPr>
        <p:spPr>
          <a:xfrm>
            <a:off x="457200" y="152400"/>
            <a:ext cx="8229600" cy="639763"/>
          </a:xfrm>
        </p:spPr>
        <p:txBody>
          <a:bodyPr rtlCol="0">
            <a:normAutofit fontScale="90000"/>
          </a:bodyPr>
          <a:lstStyle/>
          <a:p>
            <a:pPr eaLnBrk="1" fontAlgn="auto" hangingPunct="1">
              <a:spcAft>
                <a:spcPts val="0"/>
              </a:spcAft>
              <a:defRPr/>
            </a:pPr>
            <a:r>
              <a:rPr lang="en-US" b="1" dirty="0"/>
              <a:t> </a:t>
            </a:r>
            <a:br>
              <a:rPr lang="en-US" b="1" dirty="0"/>
            </a:br>
            <a:r>
              <a:rPr lang="en-US" b="1" dirty="0"/>
              <a:t>Industrial Revolution </a:t>
            </a:r>
            <a:br>
              <a:rPr lang="en-US" dirty="0"/>
            </a:br>
            <a:endParaRPr lang="en-US" dirty="0"/>
          </a:p>
        </p:txBody>
      </p:sp>
      <p:pic>
        <p:nvPicPr>
          <p:cNvPr id="15363" name="Content Placeholder 4" descr="180px-Spinning-mule.jpg">
            <a:extLst>
              <a:ext uri="{FF2B5EF4-FFF2-40B4-BE49-F238E27FC236}">
                <a16:creationId xmlns:a16="http://schemas.microsoft.com/office/drawing/2014/main" id="{C06063C4-FA76-E475-39B7-231A231B7404}"/>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381000" y="1371600"/>
            <a:ext cx="4038600" cy="4648200"/>
          </a:xfrm>
        </p:spPr>
      </p:pic>
      <p:sp>
        <p:nvSpPr>
          <p:cNvPr id="15364" name="TextBox 6">
            <a:extLst>
              <a:ext uri="{FF2B5EF4-FFF2-40B4-BE49-F238E27FC236}">
                <a16:creationId xmlns:a16="http://schemas.microsoft.com/office/drawing/2014/main" id="{1374FD8B-5E08-665C-5601-3C39454E4C1A}"/>
              </a:ext>
            </a:extLst>
          </p:cNvPr>
          <p:cNvSpPr txBox="1">
            <a:spLocks noChangeArrowheads="1"/>
          </p:cNvSpPr>
          <p:nvPr/>
        </p:nvSpPr>
        <p:spPr bwMode="auto">
          <a:xfrm>
            <a:off x="457200" y="6248400"/>
            <a:ext cx="3962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b="1">
                <a:latin typeface="Calibri" panose="020F0502020204030204" pitchFamily="34" charset="0"/>
              </a:rPr>
              <a:t>Spinning Mule </a:t>
            </a:r>
          </a:p>
        </p:txBody>
      </p:sp>
      <p:sp>
        <p:nvSpPr>
          <p:cNvPr id="15365" name="TextBox 7">
            <a:extLst>
              <a:ext uri="{FF2B5EF4-FFF2-40B4-BE49-F238E27FC236}">
                <a16:creationId xmlns:a16="http://schemas.microsoft.com/office/drawing/2014/main" id="{3DD42C94-2293-4159-7643-DA33730D7212}"/>
              </a:ext>
            </a:extLst>
          </p:cNvPr>
          <p:cNvSpPr txBox="1">
            <a:spLocks noChangeArrowheads="1"/>
          </p:cNvSpPr>
          <p:nvPr/>
        </p:nvSpPr>
        <p:spPr bwMode="auto">
          <a:xfrm>
            <a:off x="5029200" y="6248400"/>
            <a:ext cx="3581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b="1">
                <a:latin typeface="Calibri" panose="020F0502020204030204" pitchFamily="34" charset="0"/>
              </a:rPr>
              <a:t>Watt’s steam engine</a:t>
            </a:r>
          </a:p>
        </p:txBody>
      </p:sp>
      <p:pic>
        <p:nvPicPr>
          <p:cNvPr id="15366" name="Content Placeholder 11" descr="300px-Maquina_vapor_Watt_ETSIIM.jpg">
            <a:extLst>
              <a:ext uri="{FF2B5EF4-FFF2-40B4-BE49-F238E27FC236}">
                <a16:creationId xmlns:a16="http://schemas.microsoft.com/office/drawing/2014/main" id="{FD531C7E-E48B-F49B-E51D-B7E9813CC593}"/>
              </a:ext>
            </a:extLst>
          </p:cNvPr>
          <p:cNvPicPr>
            <a:picLocks noGrp="1" noChangeAspect="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4953000" y="3886200"/>
            <a:ext cx="3810000" cy="2222500"/>
          </a:xfrm>
        </p:spPr>
      </p:pic>
      <p:pic>
        <p:nvPicPr>
          <p:cNvPr id="15367" name="Picture 2">
            <a:extLst>
              <a:ext uri="{FF2B5EF4-FFF2-40B4-BE49-F238E27FC236}">
                <a16:creationId xmlns:a16="http://schemas.microsoft.com/office/drawing/2014/main" id="{88B8E0CB-52A0-CEE7-F9CB-38CF9FD8F92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81600" y="762000"/>
            <a:ext cx="22098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8" name="TextBox 13">
            <a:extLst>
              <a:ext uri="{FF2B5EF4-FFF2-40B4-BE49-F238E27FC236}">
                <a16:creationId xmlns:a16="http://schemas.microsoft.com/office/drawing/2014/main" id="{1F2BD941-44C8-4A87-3CE2-62E1771164FF}"/>
              </a:ext>
            </a:extLst>
          </p:cNvPr>
          <p:cNvSpPr txBox="1">
            <a:spLocks noChangeArrowheads="1"/>
          </p:cNvSpPr>
          <p:nvPr/>
        </p:nvSpPr>
        <p:spPr bwMode="auto">
          <a:xfrm>
            <a:off x="5181600" y="3352800"/>
            <a:ext cx="3429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a:latin typeface="Calibri" panose="020F0502020204030204" pitchFamily="34" charset="0"/>
              </a:rPr>
              <a:t>James Watt</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56E8D-674F-1722-1644-B8547687BB6F}"/>
              </a:ext>
            </a:extLst>
          </p:cNvPr>
          <p:cNvSpPr>
            <a:spLocks noGrp="1"/>
          </p:cNvSpPr>
          <p:nvPr>
            <p:ph type="ctrTitle"/>
          </p:nvPr>
        </p:nvSpPr>
        <p:spPr>
          <a:xfrm>
            <a:off x="685800" y="228600"/>
            <a:ext cx="7772400" cy="688975"/>
          </a:xfrm>
        </p:spPr>
        <p:txBody>
          <a:bodyPr rtlCol="0">
            <a:normAutofit fontScale="90000"/>
          </a:bodyPr>
          <a:lstStyle/>
          <a:p>
            <a:pPr eaLnBrk="1" fontAlgn="auto" hangingPunct="1">
              <a:spcAft>
                <a:spcPts val="0"/>
              </a:spcAft>
              <a:defRPr/>
            </a:pPr>
            <a:r>
              <a:rPr lang="en-US" b="1" dirty="0"/>
              <a:t>Industrial Revolution</a:t>
            </a:r>
            <a:endParaRPr lang="en-US" dirty="0"/>
          </a:p>
        </p:txBody>
      </p:sp>
      <p:sp>
        <p:nvSpPr>
          <p:cNvPr id="3" name="Subtitle 2">
            <a:extLst>
              <a:ext uri="{FF2B5EF4-FFF2-40B4-BE49-F238E27FC236}">
                <a16:creationId xmlns:a16="http://schemas.microsoft.com/office/drawing/2014/main" id="{23969C12-1186-F0ED-4C19-7AC9215C5B58}"/>
              </a:ext>
            </a:extLst>
          </p:cNvPr>
          <p:cNvSpPr>
            <a:spLocks noGrp="1"/>
          </p:cNvSpPr>
          <p:nvPr>
            <p:ph type="subTitle" idx="1"/>
          </p:nvPr>
        </p:nvSpPr>
        <p:spPr>
          <a:xfrm>
            <a:off x="609600" y="1143000"/>
            <a:ext cx="7924800" cy="5334000"/>
          </a:xfrm>
        </p:spPr>
        <p:txBody>
          <a:bodyPr rtlCol="0">
            <a:normAutofit fontScale="92500" lnSpcReduction="10000"/>
          </a:bodyPr>
          <a:lstStyle/>
          <a:p>
            <a:pPr algn="l" eaLnBrk="1" fontAlgn="auto" hangingPunct="1">
              <a:spcAft>
                <a:spcPts val="0"/>
              </a:spcAft>
              <a:defRPr/>
            </a:pPr>
            <a:r>
              <a:rPr lang="en-US" b="1" dirty="0">
                <a:solidFill>
                  <a:schemeClr val="tx1"/>
                </a:solidFill>
              </a:rPr>
              <a:t>Innovations</a:t>
            </a:r>
          </a:p>
          <a:p>
            <a:pPr algn="l" eaLnBrk="1" fontAlgn="auto" hangingPunct="1">
              <a:spcAft>
                <a:spcPts val="0"/>
              </a:spcAft>
              <a:defRPr/>
            </a:pPr>
            <a:r>
              <a:rPr lang="en-US" b="1" dirty="0">
                <a:solidFill>
                  <a:schemeClr val="tx1"/>
                </a:solidFill>
              </a:rPr>
              <a:t>Iron founding</a:t>
            </a:r>
            <a:r>
              <a:rPr lang="en-US" dirty="0">
                <a:solidFill>
                  <a:schemeClr val="tx1"/>
                </a:solidFill>
              </a:rPr>
              <a:t> - In the Iron industry, coke was finally applied to all stages of iron smelting, replacing charcoal. This had been achieved much earlier for lead and copper as well as for producing pig iron in a blast furnace, but the second stage in the production of bar iron depended on the use of potting and stamping.</a:t>
            </a:r>
          </a:p>
          <a:p>
            <a:pPr algn="l" eaLnBrk="1" fontAlgn="auto" hangingPunct="1">
              <a:spcAft>
                <a:spcPts val="0"/>
              </a:spcAft>
              <a:defRPr/>
            </a:pPr>
            <a:r>
              <a:rPr lang="en-US" b="1" dirty="0">
                <a:solidFill>
                  <a:schemeClr val="tx1"/>
                </a:solidFill>
              </a:rPr>
              <a:t>Glass making </a:t>
            </a:r>
            <a:r>
              <a:rPr lang="en-US" dirty="0">
                <a:solidFill>
                  <a:schemeClr val="tx1"/>
                </a:solidFill>
              </a:rPr>
              <a:t>- A new method of producing glass, known as the cylinder process, was developed in Europe during the early 19th century.</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A328-8362-7D16-BE89-7958E2F16141}"/>
              </a:ext>
            </a:extLst>
          </p:cNvPr>
          <p:cNvSpPr>
            <a:spLocks noGrp="1"/>
          </p:cNvSpPr>
          <p:nvPr>
            <p:ph type="title"/>
          </p:nvPr>
        </p:nvSpPr>
        <p:spPr>
          <a:xfrm>
            <a:off x="457200" y="274638"/>
            <a:ext cx="8229600" cy="715962"/>
          </a:xfrm>
        </p:spPr>
        <p:txBody>
          <a:bodyPr rtlCol="0">
            <a:normAutofit fontScale="90000"/>
          </a:bodyPr>
          <a:lstStyle/>
          <a:p>
            <a:pPr eaLnBrk="1" fontAlgn="auto" hangingPunct="1">
              <a:spcAft>
                <a:spcPts val="0"/>
              </a:spcAft>
              <a:defRPr/>
            </a:pPr>
            <a:r>
              <a:rPr lang="en-US" b="1" dirty="0"/>
              <a:t>Industrial Revolution</a:t>
            </a:r>
            <a:endParaRPr lang="en-US" dirty="0"/>
          </a:p>
        </p:txBody>
      </p:sp>
      <p:pic>
        <p:nvPicPr>
          <p:cNvPr id="17411" name="Content Placeholder 4" descr="180px-Ironbridge_6.jpg">
            <a:extLst>
              <a:ext uri="{FF2B5EF4-FFF2-40B4-BE49-F238E27FC236}">
                <a16:creationId xmlns:a16="http://schemas.microsoft.com/office/drawing/2014/main" id="{C25BF681-D275-5ACF-6C8F-AF9639639FED}"/>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609600" y="1447800"/>
            <a:ext cx="3810000" cy="4495800"/>
          </a:xfrm>
        </p:spPr>
      </p:pic>
      <p:pic>
        <p:nvPicPr>
          <p:cNvPr id="17412" name="Content Placeholder 5" descr="thumbnailglass.aspx.jpg">
            <a:extLst>
              <a:ext uri="{FF2B5EF4-FFF2-40B4-BE49-F238E27FC236}">
                <a16:creationId xmlns:a16="http://schemas.microsoft.com/office/drawing/2014/main" id="{3E9D1FFB-259D-FCAF-F94F-BF8B0DD05683}"/>
              </a:ext>
            </a:extLst>
          </p:cNvPr>
          <p:cNvPicPr>
            <a:picLocks noGrp="1" noChangeAspect="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4953000" y="1447800"/>
            <a:ext cx="3733800" cy="4419600"/>
          </a:xfrm>
        </p:spPr>
      </p:pic>
      <p:sp>
        <p:nvSpPr>
          <p:cNvPr id="17413" name="TextBox 6">
            <a:extLst>
              <a:ext uri="{FF2B5EF4-FFF2-40B4-BE49-F238E27FC236}">
                <a16:creationId xmlns:a16="http://schemas.microsoft.com/office/drawing/2014/main" id="{A3FD6231-AB48-5FC0-649A-2254FB2BE74F}"/>
              </a:ext>
            </a:extLst>
          </p:cNvPr>
          <p:cNvSpPr txBox="1">
            <a:spLocks noChangeArrowheads="1"/>
          </p:cNvSpPr>
          <p:nvPr/>
        </p:nvSpPr>
        <p:spPr bwMode="auto">
          <a:xfrm>
            <a:off x="609600" y="6248400"/>
            <a:ext cx="3810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800" b="1">
                <a:latin typeface="Calibri" panose="020F0502020204030204" pitchFamily="34" charset="0"/>
              </a:rPr>
              <a:t>Iron Bridge</a:t>
            </a:r>
          </a:p>
        </p:txBody>
      </p:sp>
      <p:sp>
        <p:nvSpPr>
          <p:cNvPr id="17414" name="TextBox 8">
            <a:extLst>
              <a:ext uri="{FF2B5EF4-FFF2-40B4-BE49-F238E27FC236}">
                <a16:creationId xmlns:a16="http://schemas.microsoft.com/office/drawing/2014/main" id="{0EED19DF-F5E2-3B35-3D62-FD276FC4CE9D}"/>
              </a:ext>
            </a:extLst>
          </p:cNvPr>
          <p:cNvSpPr txBox="1">
            <a:spLocks noChangeArrowheads="1"/>
          </p:cNvSpPr>
          <p:nvPr/>
        </p:nvSpPr>
        <p:spPr bwMode="auto">
          <a:xfrm>
            <a:off x="5029200" y="6248400"/>
            <a:ext cx="3657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800" b="1">
                <a:latin typeface="Calibri" panose="020F0502020204030204" pitchFamily="34" charset="0"/>
              </a:rPr>
              <a:t>Glass Making</a:t>
            </a: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22EC1-DFC0-3FBB-E1BA-1A0BBA55F715}"/>
              </a:ext>
            </a:extLst>
          </p:cNvPr>
          <p:cNvSpPr>
            <a:spLocks noGrp="1"/>
          </p:cNvSpPr>
          <p:nvPr>
            <p:ph type="ctrTitle"/>
          </p:nvPr>
        </p:nvSpPr>
        <p:spPr>
          <a:xfrm>
            <a:off x="685800" y="304800"/>
            <a:ext cx="7772400" cy="685800"/>
          </a:xfrm>
        </p:spPr>
        <p:txBody>
          <a:bodyPr rtlCol="0">
            <a:normAutofit fontScale="90000"/>
          </a:bodyPr>
          <a:lstStyle/>
          <a:p>
            <a:pPr eaLnBrk="1" fontAlgn="auto" hangingPunct="1">
              <a:spcAft>
                <a:spcPts val="0"/>
              </a:spcAft>
              <a:defRPr/>
            </a:pPr>
            <a:r>
              <a:rPr lang="en-US" b="1" dirty="0"/>
              <a:t>Industrial Revolution</a:t>
            </a:r>
            <a:endParaRPr lang="en-US" dirty="0"/>
          </a:p>
        </p:txBody>
      </p:sp>
      <p:sp>
        <p:nvSpPr>
          <p:cNvPr id="3" name="Subtitle 2">
            <a:extLst>
              <a:ext uri="{FF2B5EF4-FFF2-40B4-BE49-F238E27FC236}">
                <a16:creationId xmlns:a16="http://schemas.microsoft.com/office/drawing/2014/main" id="{99018933-B1B9-7625-A882-F455A0DE09AD}"/>
              </a:ext>
            </a:extLst>
          </p:cNvPr>
          <p:cNvSpPr>
            <a:spLocks noGrp="1"/>
          </p:cNvSpPr>
          <p:nvPr>
            <p:ph type="subTitle" idx="1"/>
          </p:nvPr>
        </p:nvSpPr>
        <p:spPr>
          <a:xfrm>
            <a:off x="685800" y="1524000"/>
            <a:ext cx="7848600" cy="4724400"/>
          </a:xfrm>
        </p:spPr>
        <p:txBody>
          <a:bodyPr rtlCol="0">
            <a:normAutofit fontScale="92500" lnSpcReduction="20000"/>
          </a:bodyPr>
          <a:lstStyle/>
          <a:p>
            <a:pPr algn="l" eaLnBrk="1" fontAlgn="auto" hangingPunct="1">
              <a:spcAft>
                <a:spcPts val="0"/>
              </a:spcAft>
              <a:defRPr/>
            </a:pPr>
            <a:r>
              <a:rPr lang="en-US" dirty="0">
                <a:solidFill>
                  <a:schemeClr val="tx1"/>
                </a:solidFill>
              </a:rPr>
              <a:t>Thus new innovations grew in the Industrial Revolution. After that new innovations grew in the 18 </a:t>
            </a:r>
            <a:r>
              <a:rPr lang="en-US" baseline="30000" dirty="0">
                <a:solidFill>
                  <a:schemeClr val="tx1"/>
                </a:solidFill>
              </a:rPr>
              <a:t>th</a:t>
            </a:r>
            <a:r>
              <a:rPr lang="en-US" dirty="0">
                <a:solidFill>
                  <a:schemeClr val="tx1"/>
                </a:solidFill>
              </a:rPr>
              <a:t> and 19 </a:t>
            </a:r>
            <a:r>
              <a:rPr lang="en-US" baseline="30000" dirty="0">
                <a:solidFill>
                  <a:schemeClr val="tx1"/>
                </a:solidFill>
              </a:rPr>
              <a:t>th </a:t>
            </a:r>
            <a:r>
              <a:rPr lang="en-US" dirty="0">
                <a:solidFill>
                  <a:schemeClr val="tx1"/>
                </a:solidFill>
              </a:rPr>
              <a:t> </a:t>
            </a:r>
          </a:p>
          <a:p>
            <a:pPr algn="l" eaLnBrk="1" fontAlgn="auto" hangingPunct="1">
              <a:spcAft>
                <a:spcPts val="0"/>
              </a:spcAft>
              <a:defRPr/>
            </a:pPr>
            <a:r>
              <a:rPr lang="en-US" dirty="0">
                <a:solidFill>
                  <a:schemeClr val="tx1"/>
                </a:solidFill>
              </a:rPr>
              <a:t>centuries such as </a:t>
            </a:r>
          </a:p>
          <a:p>
            <a:pPr algn="l" eaLnBrk="1" fontAlgn="auto" hangingPunct="1">
              <a:spcAft>
                <a:spcPts val="0"/>
              </a:spcAft>
              <a:buFont typeface="Wingdings" pitchFamily="2" charset="2"/>
              <a:buChar char="ü"/>
              <a:defRPr/>
            </a:pPr>
            <a:r>
              <a:rPr lang="en-US" dirty="0">
                <a:solidFill>
                  <a:schemeClr val="tx1"/>
                </a:solidFill>
              </a:rPr>
              <a:t>Roads </a:t>
            </a:r>
          </a:p>
          <a:p>
            <a:pPr algn="l" eaLnBrk="1" fontAlgn="auto" hangingPunct="1">
              <a:spcAft>
                <a:spcPts val="0"/>
              </a:spcAft>
              <a:buFont typeface="Wingdings" pitchFamily="2" charset="2"/>
              <a:buChar char="ü"/>
              <a:defRPr/>
            </a:pPr>
            <a:r>
              <a:rPr lang="en-US" dirty="0">
                <a:solidFill>
                  <a:schemeClr val="tx1"/>
                </a:solidFill>
              </a:rPr>
              <a:t>Railways</a:t>
            </a:r>
          </a:p>
          <a:p>
            <a:pPr algn="l" eaLnBrk="1" fontAlgn="auto" hangingPunct="1">
              <a:spcAft>
                <a:spcPts val="0"/>
              </a:spcAft>
              <a:buFont typeface="Wingdings" pitchFamily="2" charset="2"/>
              <a:buChar char="ü"/>
              <a:defRPr/>
            </a:pPr>
            <a:r>
              <a:rPr lang="en-US" dirty="0">
                <a:solidFill>
                  <a:schemeClr val="tx1"/>
                </a:solidFill>
              </a:rPr>
              <a:t>Mining</a:t>
            </a:r>
          </a:p>
          <a:p>
            <a:pPr algn="l" eaLnBrk="1" fontAlgn="auto" hangingPunct="1">
              <a:spcAft>
                <a:spcPts val="0"/>
              </a:spcAft>
              <a:buFont typeface="Wingdings" pitchFamily="2" charset="2"/>
              <a:buChar char="ü"/>
              <a:defRPr/>
            </a:pPr>
            <a:r>
              <a:rPr lang="en-US" dirty="0">
                <a:solidFill>
                  <a:schemeClr val="tx1"/>
                </a:solidFill>
              </a:rPr>
              <a:t>Coal industries                      </a:t>
            </a:r>
            <a:r>
              <a:rPr lang="en-US" b="1" dirty="0">
                <a:solidFill>
                  <a:schemeClr val="tx1"/>
                </a:solidFill>
              </a:rPr>
              <a:t>Child Labour</a:t>
            </a:r>
          </a:p>
          <a:p>
            <a:pPr algn="l" eaLnBrk="1" fontAlgn="auto" hangingPunct="1">
              <a:spcAft>
                <a:spcPts val="0"/>
              </a:spcAft>
              <a:defRPr/>
            </a:pPr>
            <a:r>
              <a:rPr lang="en-US" dirty="0">
                <a:solidFill>
                  <a:schemeClr val="tx1"/>
                </a:solidFill>
              </a:rPr>
              <a:t>Due to this revolution in Britain it expanded in U.S.A., France, Germany, Japan   etc. But, some problems grew i.e. child labour, capitalism etc.</a:t>
            </a:r>
          </a:p>
        </p:txBody>
      </p:sp>
      <p:pic>
        <p:nvPicPr>
          <p:cNvPr id="18436" name="Picture 2">
            <a:extLst>
              <a:ext uri="{FF2B5EF4-FFF2-40B4-BE49-F238E27FC236}">
                <a16:creationId xmlns:a16="http://schemas.microsoft.com/office/drawing/2014/main" id="{DE5B49D4-C918-A087-7FFE-792A2FD0E8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2362200"/>
            <a:ext cx="37338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0B97C-DE78-DDF2-D8EC-C5A00008634C}"/>
              </a:ext>
            </a:extLst>
          </p:cNvPr>
          <p:cNvSpPr>
            <a:spLocks noGrp="1"/>
          </p:cNvSpPr>
          <p:nvPr>
            <p:ph type="ctrTitle"/>
          </p:nvPr>
        </p:nvSpPr>
        <p:spPr>
          <a:xfrm>
            <a:off x="685800" y="381000"/>
            <a:ext cx="7772400" cy="609600"/>
          </a:xfrm>
        </p:spPr>
        <p:txBody>
          <a:bodyPr rtlCol="0">
            <a:normAutofit fontScale="90000"/>
          </a:bodyPr>
          <a:lstStyle/>
          <a:p>
            <a:pPr eaLnBrk="1" fontAlgn="auto" hangingPunct="1">
              <a:spcAft>
                <a:spcPts val="0"/>
              </a:spcAft>
              <a:defRPr/>
            </a:pPr>
            <a:r>
              <a:rPr lang="en-US" b="1" dirty="0"/>
              <a:t> Chemical Revolution </a:t>
            </a:r>
            <a:endParaRPr lang="en-US" dirty="0"/>
          </a:p>
        </p:txBody>
      </p:sp>
      <p:sp>
        <p:nvSpPr>
          <p:cNvPr id="3" name="Subtitle 2">
            <a:extLst>
              <a:ext uri="{FF2B5EF4-FFF2-40B4-BE49-F238E27FC236}">
                <a16:creationId xmlns:a16="http://schemas.microsoft.com/office/drawing/2014/main" id="{55878F4F-CE55-61AB-E0FE-73BD293B0F95}"/>
              </a:ext>
            </a:extLst>
          </p:cNvPr>
          <p:cNvSpPr>
            <a:spLocks noGrp="1"/>
          </p:cNvSpPr>
          <p:nvPr>
            <p:ph type="subTitle" idx="1"/>
          </p:nvPr>
        </p:nvSpPr>
        <p:spPr>
          <a:xfrm>
            <a:off x="609600" y="1600200"/>
            <a:ext cx="7924800" cy="4724400"/>
          </a:xfrm>
        </p:spPr>
        <p:txBody>
          <a:bodyPr rtlCol="0">
            <a:normAutofit fontScale="85000" lnSpcReduction="20000"/>
          </a:bodyPr>
          <a:lstStyle/>
          <a:p>
            <a:pPr algn="l" eaLnBrk="1" fontAlgn="auto" hangingPunct="1">
              <a:spcAft>
                <a:spcPts val="0"/>
              </a:spcAft>
              <a:defRPr/>
            </a:pPr>
            <a:r>
              <a:rPr lang="en-US" sz="3600" b="1" dirty="0">
                <a:solidFill>
                  <a:schemeClr val="tx1"/>
                </a:solidFill>
              </a:rPr>
              <a:t>Introduction</a:t>
            </a:r>
          </a:p>
          <a:p>
            <a:pPr algn="l" eaLnBrk="1" fontAlgn="auto" hangingPunct="1">
              <a:spcAft>
                <a:spcPts val="0"/>
              </a:spcAft>
              <a:defRPr/>
            </a:pPr>
            <a:r>
              <a:rPr lang="en-US" sz="3600" dirty="0">
                <a:solidFill>
                  <a:schemeClr val="tx1"/>
                </a:solidFill>
              </a:rPr>
              <a:t>The Chemical Revolution, also called the </a:t>
            </a:r>
            <a:r>
              <a:rPr lang="en-US" sz="3600" i="1" dirty="0">
                <a:solidFill>
                  <a:schemeClr val="tx1"/>
                </a:solidFill>
              </a:rPr>
              <a:t>first chemical revolution</a:t>
            </a:r>
            <a:r>
              <a:rPr lang="en-US" sz="3600" dirty="0">
                <a:solidFill>
                  <a:schemeClr val="tx1"/>
                </a:solidFill>
              </a:rPr>
              <a:t>, denotes the reformulation of chemistry based on the Law of Conservation of Matter and the oxygen theory of combustion. Several factors led to this revolution, such as proof that air was not an element but was composed of seven different gases. Chemists such as Henry Cavendish and Joseph Priestley performed important experiments to prove these facts.</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F6262172-1287-66EE-B29A-6834B18511BC}"/>
              </a:ext>
            </a:extLst>
          </p:cNvPr>
          <p:cNvSpPr>
            <a:spLocks noGrp="1"/>
          </p:cNvSpPr>
          <p:nvPr>
            <p:ph type="ctrTitle"/>
          </p:nvPr>
        </p:nvSpPr>
        <p:spPr>
          <a:xfrm>
            <a:off x="685800" y="304800"/>
            <a:ext cx="7772400" cy="762000"/>
          </a:xfrm>
        </p:spPr>
        <p:txBody>
          <a:bodyPr/>
          <a:lstStyle/>
          <a:p>
            <a:pPr eaLnBrk="1" hangingPunct="1"/>
            <a:r>
              <a:rPr lang="en-US" altLang="en-US" b="1"/>
              <a:t> Chemical Revolution </a:t>
            </a:r>
            <a:endParaRPr lang="en-US" altLang="en-US"/>
          </a:p>
        </p:txBody>
      </p:sp>
      <p:sp>
        <p:nvSpPr>
          <p:cNvPr id="3" name="Subtitle 2">
            <a:extLst>
              <a:ext uri="{FF2B5EF4-FFF2-40B4-BE49-F238E27FC236}">
                <a16:creationId xmlns:a16="http://schemas.microsoft.com/office/drawing/2014/main" id="{93226CD3-758B-F571-21B6-9F295C42D889}"/>
              </a:ext>
            </a:extLst>
          </p:cNvPr>
          <p:cNvSpPr>
            <a:spLocks noGrp="1"/>
          </p:cNvSpPr>
          <p:nvPr>
            <p:ph type="subTitle" idx="1"/>
          </p:nvPr>
        </p:nvSpPr>
        <p:spPr>
          <a:xfrm>
            <a:off x="609600" y="1524000"/>
            <a:ext cx="7924800" cy="5029200"/>
          </a:xfrm>
        </p:spPr>
        <p:txBody>
          <a:bodyPr rtlCol="0">
            <a:normAutofit fontScale="92500" lnSpcReduction="10000"/>
          </a:bodyPr>
          <a:lstStyle/>
          <a:p>
            <a:pPr algn="l" eaLnBrk="1" fontAlgn="auto" hangingPunct="1">
              <a:spcAft>
                <a:spcPts val="0"/>
              </a:spcAft>
              <a:defRPr/>
            </a:pPr>
            <a:r>
              <a:rPr lang="en-US" sz="3900" b="1" dirty="0">
                <a:solidFill>
                  <a:schemeClr val="tx1"/>
                </a:solidFill>
              </a:rPr>
              <a:t>Start of Chemical Revolution</a:t>
            </a:r>
          </a:p>
          <a:p>
            <a:pPr algn="l" eaLnBrk="1" fontAlgn="auto" hangingPunct="1">
              <a:spcAft>
                <a:spcPts val="0"/>
              </a:spcAft>
              <a:defRPr/>
            </a:pPr>
            <a:r>
              <a:rPr lang="en-US" dirty="0">
                <a:solidFill>
                  <a:schemeClr val="tx1"/>
                </a:solidFill>
              </a:rPr>
              <a:t>The revolution started with the 1789 publication of Lavoisier's Elements of Chemistry. Beginning with this publication and others to follow, Lavoisier discovered the composition of air and water and coined the term "oxygen". He also explained the theory of combustion, and did away with the phlogiston theory with his views on caloric. The </a:t>
            </a:r>
            <a:r>
              <a:rPr lang="en-US" i="1" dirty="0">
                <a:solidFill>
                  <a:schemeClr val="tx1"/>
                </a:solidFill>
              </a:rPr>
              <a:t>Traite</a:t>
            </a:r>
            <a:r>
              <a:rPr lang="en-US" dirty="0">
                <a:solidFill>
                  <a:schemeClr val="tx1"/>
                </a:solidFill>
              </a:rPr>
              <a:t> incorporates notions of a "new chemistry" and describes the experiments and reasoning that led to Lavoisier's conclusions.</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01050-CBCA-64F4-051A-C5512822EE09}"/>
              </a:ext>
            </a:extLst>
          </p:cNvPr>
          <p:cNvSpPr>
            <a:spLocks noGrp="1"/>
          </p:cNvSpPr>
          <p:nvPr>
            <p:ph type="ctrTitle"/>
          </p:nvPr>
        </p:nvSpPr>
        <p:spPr>
          <a:xfrm>
            <a:off x="685800" y="228600"/>
            <a:ext cx="7772400" cy="685800"/>
          </a:xfrm>
        </p:spPr>
        <p:txBody>
          <a:bodyPr rtlCol="0">
            <a:normAutofit fontScale="90000"/>
          </a:bodyPr>
          <a:lstStyle/>
          <a:p>
            <a:pPr eaLnBrk="1" fontAlgn="auto" hangingPunct="1">
              <a:spcAft>
                <a:spcPts val="0"/>
              </a:spcAft>
              <a:defRPr/>
            </a:pPr>
            <a:r>
              <a:rPr lang="en-US" b="1" dirty="0"/>
              <a:t>Revolution</a:t>
            </a:r>
          </a:p>
        </p:txBody>
      </p:sp>
      <p:sp>
        <p:nvSpPr>
          <p:cNvPr id="3" name="Subtitle 2">
            <a:extLst>
              <a:ext uri="{FF2B5EF4-FFF2-40B4-BE49-F238E27FC236}">
                <a16:creationId xmlns:a16="http://schemas.microsoft.com/office/drawing/2014/main" id="{493F34D0-E941-63C6-3DAB-2B0C3DC3E949}"/>
              </a:ext>
            </a:extLst>
          </p:cNvPr>
          <p:cNvSpPr>
            <a:spLocks noGrp="1"/>
          </p:cNvSpPr>
          <p:nvPr>
            <p:ph type="subTitle" idx="1"/>
          </p:nvPr>
        </p:nvSpPr>
        <p:spPr>
          <a:xfrm>
            <a:off x="457200" y="1143000"/>
            <a:ext cx="8382000" cy="5257800"/>
          </a:xfrm>
        </p:spPr>
        <p:txBody>
          <a:bodyPr rtlCol="0">
            <a:normAutofit fontScale="92500" lnSpcReduction="20000"/>
          </a:bodyPr>
          <a:lstStyle/>
          <a:p>
            <a:pPr algn="l" eaLnBrk="1" fontAlgn="auto" hangingPunct="1">
              <a:spcAft>
                <a:spcPts val="0"/>
              </a:spcAft>
              <a:defRPr/>
            </a:pPr>
            <a:r>
              <a:rPr lang="en-US" sz="3600" b="1" dirty="0">
                <a:solidFill>
                  <a:schemeClr val="tx1"/>
                </a:solidFill>
              </a:rPr>
              <a:t>Introduction</a:t>
            </a:r>
          </a:p>
          <a:p>
            <a:pPr algn="l" eaLnBrk="1" fontAlgn="auto" hangingPunct="1">
              <a:spcAft>
                <a:spcPts val="0"/>
              </a:spcAft>
              <a:defRPr/>
            </a:pPr>
            <a:r>
              <a:rPr lang="en-US" sz="2800" dirty="0">
                <a:solidFill>
                  <a:schemeClr val="tx1"/>
                </a:solidFill>
              </a:rPr>
              <a:t>A revolution is a fundamental change in power or organizational structures that takes place in a relatively short period of time. Revolutions have occurred through human history and vary widely in terms of methods, duration, and motivating ideology. Their results include major changes in culture, economy, and socio political institutions.</a:t>
            </a:r>
          </a:p>
          <a:p>
            <a:pPr eaLnBrk="1" fontAlgn="auto" hangingPunct="1">
              <a:spcAft>
                <a:spcPts val="0"/>
              </a:spcAft>
              <a:defRPr/>
            </a:pPr>
            <a:r>
              <a:rPr lang="en-US" sz="2800" dirty="0">
                <a:solidFill>
                  <a:schemeClr val="tx1"/>
                </a:solidFill>
              </a:rPr>
              <a:t>Revolutions can be of many types. Some of the revolutions are stated below:-</a:t>
            </a:r>
          </a:p>
          <a:p>
            <a:pPr marL="457200" indent="-457200" algn="l" eaLnBrk="1" fontAlgn="auto" hangingPunct="1">
              <a:spcAft>
                <a:spcPts val="0"/>
              </a:spcAft>
              <a:buFont typeface="Wingdings" pitchFamily="2" charset="2"/>
              <a:buChar char="ü"/>
              <a:defRPr/>
            </a:pPr>
            <a:r>
              <a:rPr lang="en-US" sz="2800" dirty="0">
                <a:solidFill>
                  <a:schemeClr val="tx1"/>
                </a:solidFill>
              </a:rPr>
              <a:t>Green Revolution</a:t>
            </a:r>
          </a:p>
          <a:p>
            <a:pPr marL="457200" indent="-457200" algn="l" eaLnBrk="1" fontAlgn="auto" hangingPunct="1">
              <a:spcAft>
                <a:spcPts val="0"/>
              </a:spcAft>
              <a:buFont typeface="Wingdings" pitchFamily="2" charset="2"/>
              <a:buChar char="ü"/>
              <a:defRPr/>
            </a:pPr>
            <a:r>
              <a:rPr lang="en-US" sz="2800" dirty="0">
                <a:solidFill>
                  <a:schemeClr val="tx1"/>
                </a:solidFill>
              </a:rPr>
              <a:t>Scientific Revolution</a:t>
            </a:r>
          </a:p>
          <a:p>
            <a:pPr marL="457200" indent="-457200" algn="l" eaLnBrk="1" fontAlgn="auto" hangingPunct="1">
              <a:spcAft>
                <a:spcPts val="0"/>
              </a:spcAft>
              <a:buFont typeface="Wingdings" pitchFamily="2" charset="2"/>
              <a:buChar char="ü"/>
              <a:defRPr/>
            </a:pPr>
            <a:r>
              <a:rPr lang="en-US" sz="2800" dirty="0">
                <a:solidFill>
                  <a:schemeClr val="tx1"/>
                </a:solidFill>
              </a:rPr>
              <a:t>Industrial Revolution</a:t>
            </a:r>
          </a:p>
          <a:p>
            <a:pPr marL="457200" indent="-457200" algn="l" eaLnBrk="1" fontAlgn="auto" hangingPunct="1">
              <a:spcAft>
                <a:spcPts val="0"/>
              </a:spcAft>
              <a:buFont typeface="Wingdings" pitchFamily="2" charset="2"/>
              <a:buChar char="ü"/>
              <a:defRPr/>
            </a:pPr>
            <a:r>
              <a:rPr lang="en-US" sz="2800" dirty="0">
                <a:solidFill>
                  <a:schemeClr val="tx1"/>
                </a:solidFill>
              </a:rPr>
              <a:t>Chemical Revolution</a:t>
            </a:r>
          </a:p>
          <a:p>
            <a:pPr algn="l" eaLnBrk="1" fontAlgn="auto" hangingPunct="1">
              <a:spcAft>
                <a:spcPts val="0"/>
              </a:spcAft>
              <a:defRPr/>
            </a:pPr>
            <a:endParaRPr lang="en-US" sz="2400" dirty="0">
              <a:solidFill>
                <a:schemeClr val="tx1"/>
              </a:solidFill>
            </a:endParaRPr>
          </a:p>
          <a:p>
            <a:pPr algn="l" eaLnBrk="1" fontAlgn="auto" hangingPunct="1">
              <a:spcAft>
                <a:spcPts val="0"/>
              </a:spcAft>
              <a:defRPr/>
            </a:pPr>
            <a:endParaRPr lang="en-US" dirty="0"/>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62EE0-954E-870C-242C-6B275903DA43}"/>
              </a:ext>
            </a:extLst>
          </p:cNvPr>
          <p:cNvSpPr>
            <a:spLocks noGrp="1"/>
          </p:cNvSpPr>
          <p:nvPr>
            <p:ph type="title"/>
          </p:nvPr>
        </p:nvSpPr>
        <p:spPr>
          <a:xfrm>
            <a:off x="457200" y="274638"/>
            <a:ext cx="8229600" cy="715962"/>
          </a:xfrm>
        </p:spPr>
        <p:txBody>
          <a:bodyPr rtlCol="0">
            <a:normAutofit fontScale="90000"/>
          </a:bodyPr>
          <a:lstStyle/>
          <a:p>
            <a:pPr eaLnBrk="1" fontAlgn="auto" hangingPunct="1">
              <a:spcAft>
                <a:spcPts val="0"/>
              </a:spcAft>
              <a:defRPr/>
            </a:pPr>
            <a:r>
              <a:rPr lang="en-US" b="1" dirty="0"/>
              <a:t> Chemical Revolution </a:t>
            </a:r>
            <a:endParaRPr lang="en-US" dirty="0"/>
          </a:p>
        </p:txBody>
      </p:sp>
      <p:pic>
        <p:nvPicPr>
          <p:cNvPr id="21507" name="Content Placeholder 3" descr="300px-Affinity-table.jpg">
            <a:extLst>
              <a:ext uri="{FF2B5EF4-FFF2-40B4-BE49-F238E27FC236}">
                <a16:creationId xmlns:a16="http://schemas.microsoft.com/office/drawing/2014/main" id="{72949C6C-59DB-5E26-6ACD-98A3BE5EDA1C}"/>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762000" y="1066800"/>
            <a:ext cx="7620000" cy="4572000"/>
          </a:xfrm>
        </p:spPr>
      </p:pic>
      <p:sp>
        <p:nvSpPr>
          <p:cNvPr id="21508" name="TextBox 4">
            <a:extLst>
              <a:ext uri="{FF2B5EF4-FFF2-40B4-BE49-F238E27FC236}">
                <a16:creationId xmlns:a16="http://schemas.microsoft.com/office/drawing/2014/main" id="{12242429-C221-C397-F045-9225EAEF6D23}"/>
              </a:ext>
            </a:extLst>
          </p:cNvPr>
          <p:cNvSpPr txBox="1">
            <a:spLocks noChangeArrowheads="1"/>
          </p:cNvSpPr>
          <p:nvPr/>
        </p:nvSpPr>
        <p:spPr bwMode="auto">
          <a:xfrm>
            <a:off x="762000" y="5943600"/>
            <a:ext cx="7696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latin typeface="Calibri" panose="020F0502020204030204" pitchFamily="34" charset="0"/>
              </a:rPr>
              <a:t>Geoffroy’s Affinity Table :at the head of each column is a chemical species with which all the species below can combine. </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F6FA71FB-A378-D5BC-221F-AAF8FE33EA67}"/>
              </a:ext>
            </a:extLst>
          </p:cNvPr>
          <p:cNvSpPr>
            <a:spLocks noGrp="1"/>
          </p:cNvSpPr>
          <p:nvPr>
            <p:ph type="title"/>
          </p:nvPr>
        </p:nvSpPr>
        <p:spPr>
          <a:xfrm>
            <a:off x="457200" y="228600"/>
            <a:ext cx="8229600" cy="685800"/>
          </a:xfrm>
        </p:spPr>
        <p:txBody>
          <a:bodyPr/>
          <a:lstStyle/>
          <a:p>
            <a:r>
              <a:rPr lang="en-US" altLang="en-US" b="1"/>
              <a:t>Chemical Revolution</a:t>
            </a:r>
            <a:endParaRPr lang="en-US" altLang="en-US"/>
          </a:p>
        </p:txBody>
      </p:sp>
      <p:pic>
        <p:nvPicPr>
          <p:cNvPr id="22531" name="Content Placeholder 4" descr="thumbnailgeoff.aspx.jpg">
            <a:extLst>
              <a:ext uri="{FF2B5EF4-FFF2-40B4-BE49-F238E27FC236}">
                <a16:creationId xmlns:a16="http://schemas.microsoft.com/office/drawing/2014/main" id="{F62B9ECA-369F-1B2C-A304-BFDD0217A9C5}"/>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838200" y="1524000"/>
            <a:ext cx="3581400" cy="4648200"/>
          </a:xfrm>
        </p:spPr>
      </p:pic>
      <p:pic>
        <p:nvPicPr>
          <p:cNvPr id="22532" name="Content Placeholder 5" descr="thumbnailcaven.aspx.jpg">
            <a:extLst>
              <a:ext uri="{FF2B5EF4-FFF2-40B4-BE49-F238E27FC236}">
                <a16:creationId xmlns:a16="http://schemas.microsoft.com/office/drawing/2014/main" id="{3CAD829C-E076-498E-4D11-48BCE62E5B6B}"/>
              </a:ext>
            </a:extLst>
          </p:cNvPr>
          <p:cNvPicPr>
            <a:picLocks noGrp="1" noChangeAspect="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5257800" y="1524000"/>
            <a:ext cx="3276600" cy="4648200"/>
          </a:xfrm>
        </p:spPr>
      </p:pic>
      <p:sp>
        <p:nvSpPr>
          <p:cNvPr id="22533" name="TextBox 6">
            <a:extLst>
              <a:ext uri="{FF2B5EF4-FFF2-40B4-BE49-F238E27FC236}">
                <a16:creationId xmlns:a16="http://schemas.microsoft.com/office/drawing/2014/main" id="{83D9311E-AD91-EB5E-4744-10C96D73531C}"/>
              </a:ext>
            </a:extLst>
          </p:cNvPr>
          <p:cNvSpPr txBox="1">
            <a:spLocks noChangeArrowheads="1"/>
          </p:cNvSpPr>
          <p:nvPr/>
        </p:nvSpPr>
        <p:spPr bwMode="auto">
          <a:xfrm>
            <a:off x="990600" y="6324600"/>
            <a:ext cx="3200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a:t>Geoffroy</a:t>
            </a:r>
          </a:p>
        </p:txBody>
      </p:sp>
      <p:sp>
        <p:nvSpPr>
          <p:cNvPr id="22534" name="TextBox 7">
            <a:extLst>
              <a:ext uri="{FF2B5EF4-FFF2-40B4-BE49-F238E27FC236}">
                <a16:creationId xmlns:a16="http://schemas.microsoft.com/office/drawing/2014/main" id="{BCF577A6-841F-DC98-2534-21E14CC65B63}"/>
              </a:ext>
            </a:extLst>
          </p:cNvPr>
          <p:cNvSpPr txBox="1">
            <a:spLocks noChangeArrowheads="1"/>
          </p:cNvSpPr>
          <p:nvPr/>
        </p:nvSpPr>
        <p:spPr bwMode="auto">
          <a:xfrm>
            <a:off x="5257800" y="6324600"/>
            <a:ext cx="3505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a:t>Henry Cavendish</a:t>
            </a: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AE40D531-860E-9E73-13BE-C52F7C15653D}"/>
              </a:ext>
            </a:extLst>
          </p:cNvPr>
          <p:cNvSpPr>
            <a:spLocks noGrp="1"/>
          </p:cNvSpPr>
          <p:nvPr>
            <p:ph type="ctrTitle"/>
          </p:nvPr>
        </p:nvSpPr>
        <p:spPr>
          <a:xfrm>
            <a:off x="685800" y="381000"/>
            <a:ext cx="7772400" cy="765175"/>
          </a:xfrm>
        </p:spPr>
        <p:txBody>
          <a:bodyPr/>
          <a:lstStyle/>
          <a:p>
            <a:pPr eaLnBrk="1" hangingPunct="1"/>
            <a:r>
              <a:rPr lang="en-US" altLang="en-US" b="1"/>
              <a:t>Chemical Revolution</a:t>
            </a:r>
            <a:endParaRPr lang="en-US" altLang="en-US"/>
          </a:p>
        </p:txBody>
      </p:sp>
      <p:sp>
        <p:nvSpPr>
          <p:cNvPr id="3" name="Subtitle 2">
            <a:extLst>
              <a:ext uri="{FF2B5EF4-FFF2-40B4-BE49-F238E27FC236}">
                <a16:creationId xmlns:a16="http://schemas.microsoft.com/office/drawing/2014/main" id="{48D61294-B208-CF91-200B-F5055209B79B}"/>
              </a:ext>
            </a:extLst>
          </p:cNvPr>
          <p:cNvSpPr>
            <a:spLocks noGrp="1"/>
          </p:cNvSpPr>
          <p:nvPr>
            <p:ph type="subTitle" idx="1"/>
          </p:nvPr>
        </p:nvSpPr>
        <p:spPr>
          <a:xfrm>
            <a:off x="609600" y="1676400"/>
            <a:ext cx="7924800" cy="4648200"/>
          </a:xfrm>
        </p:spPr>
        <p:txBody>
          <a:bodyPr rtlCol="0">
            <a:normAutofit fontScale="92500"/>
          </a:bodyPr>
          <a:lstStyle/>
          <a:p>
            <a:pPr algn="l" eaLnBrk="1" fontAlgn="auto" hangingPunct="1">
              <a:spcAft>
                <a:spcPts val="0"/>
              </a:spcAft>
              <a:defRPr/>
            </a:pPr>
            <a:r>
              <a:rPr lang="en-US" sz="3900" b="1" dirty="0">
                <a:solidFill>
                  <a:schemeClr val="tx1"/>
                </a:solidFill>
              </a:rPr>
              <a:t>Contrary views</a:t>
            </a:r>
          </a:p>
          <a:p>
            <a:pPr algn="l" eaLnBrk="1" fontAlgn="auto" hangingPunct="1">
              <a:spcAft>
                <a:spcPts val="0"/>
              </a:spcAft>
              <a:defRPr/>
            </a:pPr>
            <a:r>
              <a:rPr lang="en-US" dirty="0">
                <a:solidFill>
                  <a:schemeClr val="tx1"/>
                </a:solidFill>
              </a:rPr>
              <a:t>In sum, Lavoisier's </a:t>
            </a:r>
            <a:r>
              <a:rPr lang="en-US" i="1" dirty="0">
                <a:solidFill>
                  <a:schemeClr val="tx1"/>
                </a:solidFill>
              </a:rPr>
              <a:t>Traite</a:t>
            </a:r>
            <a:r>
              <a:rPr lang="en-US" dirty="0">
                <a:solidFill>
                  <a:schemeClr val="tx1"/>
                </a:solidFill>
              </a:rPr>
              <a:t> did for chemistry. In the chemical revolution, modern chemists disproved facts that had been theorized by the Ancient Greeks and accepted ever since. For example, chemists began to denote that all structures were composed of more than four elements.</a:t>
            </a:r>
          </a:p>
          <a:p>
            <a:pPr algn="l" eaLnBrk="1" fontAlgn="auto" hangingPunct="1">
              <a:spcAft>
                <a:spcPts val="0"/>
              </a:spcAft>
              <a:defRPr/>
            </a:pPr>
            <a:r>
              <a:rPr lang="en-US" dirty="0">
                <a:solidFill>
                  <a:schemeClr val="tx1"/>
                </a:solidFill>
              </a:rPr>
              <a:t>Thus this revolution has made great revolution  in the field of revolutions. </a:t>
            </a:r>
          </a:p>
          <a:p>
            <a:pPr algn="l" eaLnBrk="1" fontAlgn="auto" hangingPunct="1">
              <a:spcAft>
                <a:spcPts val="0"/>
              </a:spcAft>
              <a:defRPr/>
            </a:pPr>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1">
            <a:extLst>
              <a:ext uri="{FF2B5EF4-FFF2-40B4-BE49-F238E27FC236}">
                <a16:creationId xmlns:a16="http://schemas.microsoft.com/office/drawing/2014/main" id="{0FBB3BE4-B041-04D7-65DE-F42FEE4D4835}"/>
              </a:ext>
            </a:extLst>
          </p:cNvPr>
          <p:cNvSpPr txBox="1">
            <a:spLocks noChangeArrowheads="1"/>
          </p:cNvSpPr>
          <p:nvPr/>
        </p:nvSpPr>
        <p:spPr bwMode="auto">
          <a:xfrm>
            <a:off x="685800" y="457200"/>
            <a:ext cx="7848600" cy="627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a:latin typeface="Calibri" panose="020F0502020204030204" pitchFamily="34" charset="0"/>
              </a:rPr>
              <a:t>At last these revolutions played a great role in the world history. The future  revolution will be 4G and we should be ready to welcome it and be a part of it.</a:t>
            </a:r>
          </a:p>
          <a:p>
            <a:pPr eaLnBrk="1" hangingPunct="1"/>
            <a:endParaRPr lang="en-US" altLang="en-US" sz="3200">
              <a:latin typeface="Calibri" panose="020F0502020204030204" pitchFamily="34" charset="0"/>
            </a:endParaRPr>
          </a:p>
          <a:p>
            <a:pPr eaLnBrk="1" hangingPunct="1"/>
            <a:endParaRPr lang="en-US" altLang="en-US" sz="3200" b="1" i="1">
              <a:latin typeface="Calibri" panose="020F0502020204030204" pitchFamily="34" charset="0"/>
            </a:endParaRPr>
          </a:p>
          <a:p>
            <a:pPr eaLnBrk="1" hangingPunct="1"/>
            <a:endParaRPr lang="en-US" altLang="en-US" sz="3200">
              <a:latin typeface="Calibri" panose="020F0502020204030204" pitchFamily="34" charset="0"/>
            </a:endParaRPr>
          </a:p>
          <a:p>
            <a:pPr eaLnBrk="1" hangingPunct="1"/>
            <a:endParaRPr lang="en-US" altLang="en-US" sz="3200">
              <a:latin typeface="Calibri" panose="020F0502020204030204" pitchFamily="34" charset="0"/>
            </a:endParaRPr>
          </a:p>
          <a:p>
            <a:pPr eaLnBrk="1" hangingPunct="1"/>
            <a:endParaRPr lang="en-US" altLang="en-US" sz="3200">
              <a:latin typeface="Calibri" panose="020F0502020204030204" pitchFamily="34" charset="0"/>
            </a:endParaRPr>
          </a:p>
          <a:p>
            <a:pPr eaLnBrk="1" hangingPunct="1"/>
            <a:endParaRPr lang="en-US" altLang="en-US" sz="3200">
              <a:latin typeface="Calibri" panose="020F0502020204030204" pitchFamily="34" charset="0"/>
            </a:endParaRPr>
          </a:p>
          <a:p>
            <a:pPr eaLnBrk="1" hangingPunct="1"/>
            <a:endParaRPr lang="en-US" altLang="en-US" sz="3200">
              <a:latin typeface="Calibri" panose="020F0502020204030204" pitchFamily="34" charset="0"/>
            </a:endParaRPr>
          </a:p>
          <a:p>
            <a:pPr eaLnBrk="1" hangingPunct="1"/>
            <a:endParaRPr lang="en-US" altLang="en-US" sz="3200">
              <a:latin typeface="Calibri" panose="020F0502020204030204" pitchFamily="34" charset="0"/>
            </a:endParaRPr>
          </a:p>
          <a:p>
            <a:pPr eaLnBrk="1" hangingPunct="1"/>
            <a:endParaRPr lang="en-US" altLang="en-US">
              <a:latin typeface="Calibri" panose="020F0502020204030204" pitchFamily="34" charset="0"/>
            </a:endParaRP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F3E6C89D-71CC-8EA5-6BC1-6DC7A60F8D33}"/>
              </a:ext>
            </a:extLst>
          </p:cNvPr>
          <p:cNvSpPr>
            <a:spLocks noGrp="1"/>
          </p:cNvSpPr>
          <p:nvPr>
            <p:ph type="title"/>
          </p:nvPr>
        </p:nvSpPr>
        <p:spPr>
          <a:xfrm>
            <a:off x="457200" y="274638"/>
            <a:ext cx="8229600" cy="5821362"/>
          </a:xfrm>
        </p:spPr>
        <p:txBody>
          <a:bodyPr/>
          <a:lstStyle/>
          <a:p>
            <a:r>
              <a:rPr lang="en-US" altLang="en-US"/>
              <a:t>“You cannot buy the Revolution,</a:t>
            </a:r>
            <a:br>
              <a:rPr lang="en-US" altLang="en-US"/>
            </a:br>
            <a:r>
              <a:rPr lang="en-US" altLang="en-US"/>
              <a:t>  You cannot make the Revolution,</a:t>
            </a:r>
            <a:br>
              <a:rPr lang="en-US" altLang="en-US"/>
            </a:br>
            <a:r>
              <a:rPr lang="en-US" altLang="en-US"/>
              <a:t>  You an only be the Revolution”.</a:t>
            </a:r>
            <a:br>
              <a:rPr lang="en-US" altLang="en-US"/>
            </a:br>
            <a:br>
              <a:rPr lang="en-US" altLang="en-US"/>
            </a:br>
            <a:br>
              <a:rPr lang="en-US" altLang="en-US"/>
            </a:br>
            <a:r>
              <a:rPr lang="en-US" altLang="en-US"/>
              <a:t>Thank You                       </a:t>
            </a:r>
            <a:br>
              <a:rPr lang="en-US" altLang="en-US"/>
            </a:br>
            <a:br>
              <a:rPr lang="en-US" altLang="en-US"/>
            </a:br>
            <a:endParaRPr lang="en-US" altLang="en-US"/>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a:extLst>
              <a:ext uri="{FF2B5EF4-FFF2-40B4-BE49-F238E27FC236}">
                <a16:creationId xmlns:a16="http://schemas.microsoft.com/office/drawing/2014/main" id="{EA1A40DB-E437-CFC7-6E3B-6E8C72884D74}"/>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a:cs typeface="Arial" panose="020B0604020202020204" pitchFamily="34" charset="0"/>
              </a:rPr>
              <a:t>This powerpoint was kindly donated to </a:t>
            </a:r>
            <a:r>
              <a:rPr lang="en-GB" altLang="en-US" sz="2400">
                <a:cs typeface="Arial" panose="020B0604020202020204" pitchFamily="34" charset="0"/>
                <a:hlinkClick r:id="rId3"/>
              </a:rPr>
              <a:t>www.worldofteaching.com</a:t>
            </a:r>
            <a:endParaRPr lang="en-GB" altLang="en-US" sz="2400">
              <a:cs typeface="Arial" panose="020B0604020202020204" pitchFamily="34" charset="0"/>
            </a:endParaRPr>
          </a:p>
          <a:p>
            <a:endParaRPr lang="en-GB" altLang="en-US" sz="2400">
              <a:cs typeface="Arial" panose="020B0604020202020204" pitchFamily="34" charset="0"/>
            </a:endParaRPr>
          </a:p>
          <a:p>
            <a:endParaRPr lang="en-GB" altLang="en-US" sz="2400">
              <a:cs typeface="Arial" panose="020B0604020202020204" pitchFamily="34" charset="0"/>
            </a:endParaRPr>
          </a:p>
          <a:p>
            <a:endParaRPr lang="en-GB" altLang="en-US" sz="2400">
              <a:cs typeface="Arial" panose="020B0604020202020204" pitchFamily="34" charset="0"/>
            </a:endParaRPr>
          </a:p>
          <a:p>
            <a:endParaRPr lang="en-GB" altLang="en-US" sz="2400">
              <a:cs typeface="Arial" panose="020B0604020202020204" pitchFamily="34" charset="0"/>
            </a:endParaRPr>
          </a:p>
          <a:p>
            <a:r>
              <a:rPr lang="en-GB" altLang="en-US" sz="2400">
                <a:cs typeface="Arial" panose="020B0604020202020204" pitchFamily="34" charset="0"/>
                <a:hlinkClick r:id="rId3"/>
              </a:rPr>
              <a:t>http://www.worldofteaching.com</a:t>
            </a:r>
            <a:r>
              <a:rPr lang="en-GB" altLang="en-US" sz="240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sz="240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7C5701ED-5EE1-4F81-4BB6-F019A54BF56B}"/>
              </a:ext>
            </a:extLst>
          </p:cNvPr>
          <p:cNvSpPr>
            <a:spLocks noGrp="1"/>
          </p:cNvSpPr>
          <p:nvPr>
            <p:ph type="ctrTitle"/>
          </p:nvPr>
        </p:nvSpPr>
        <p:spPr>
          <a:xfrm>
            <a:off x="685800" y="228600"/>
            <a:ext cx="7772400" cy="762000"/>
          </a:xfrm>
        </p:spPr>
        <p:txBody>
          <a:bodyPr/>
          <a:lstStyle/>
          <a:p>
            <a:pPr eaLnBrk="1" hangingPunct="1"/>
            <a:r>
              <a:rPr lang="en-US" altLang="en-US" b="1"/>
              <a:t>Green Revolution</a:t>
            </a:r>
          </a:p>
        </p:txBody>
      </p:sp>
      <p:sp>
        <p:nvSpPr>
          <p:cNvPr id="4099" name="Subtitle 2">
            <a:extLst>
              <a:ext uri="{FF2B5EF4-FFF2-40B4-BE49-F238E27FC236}">
                <a16:creationId xmlns:a16="http://schemas.microsoft.com/office/drawing/2014/main" id="{E839E532-ED80-64DF-18A4-3F0E6A7058C5}"/>
              </a:ext>
            </a:extLst>
          </p:cNvPr>
          <p:cNvSpPr>
            <a:spLocks noGrp="1"/>
          </p:cNvSpPr>
          <p:nvPr>
            <p:ph type="subTitle" idx="1"/>
          </p:nvPr>
        </p:nvSpPr>
        <p:spPr>
          <a:xfrm>
            <a:off x="609600" y="1143000"/>
            <a:ext cx="8001000" cy="5181600"/>
          </a:xfrm>
        </p:spPr>
        <p:txBody>
          <a:bodyPr/>
          <a:lstStyle/>
          <a:p>
            <a:pPr algn="l" eaLnBrk="1" hangingPunct="1"/>
            <a:endParaRPr lang="en-US" altLang="en-US" sz="4000" b="1">
              <a:solidFill>
                <a:schemeClr val="tx1"/>
              </a:solidFill>
            </a:endParaRPr>
          </a:p>
          <a:p>
            <a:pPr algn="l" eaLnBrk="1" hangingPunct="1"/>
            <a:r>
              <a:rPr lang="en-US" altLang="en-US" sz="4000" b="1">
                <a:solidFill>
                  <a:schemeClr val="tx1"/>
                </a:solidFill>
              </a:rPr>
              <a:t>Introduction</a:t>
            </a:r>
          </a:p>
          <a:p>
            <a:pPr algn="l" eaLnBrk="1" hangingPunct="1"/>
            <a:r>
              <a:rPr lang="en-US" altLang="en-US" sz="2400">
                <a:solidFill>
                  <a:schemeClr val="tx1"/>
                </a:solidFill>
              </a:rPr>
              <a:t>Green Revolution usually</a:t>
            </a:r>
          </a:p>
          <a:p>
            <a:pPr algn="l" eaLnBrk="1" hangingPunct="1"/>
            <a:r>
              <a:rPr lang="en-US" altLang="en-US" sz="2400">
                <a:solidFill>
                  <a:schemeClr val="tx1"/>
                </a:solidFill>
              </a:rPr>
              <a:t>refers to the transformation</a:t>
            </a:r>
          </a:p>
          <a:p>
            <a:pPr algn="l" eaLnBrk="1" hangingPunct="1"/>
            <a:r>
              <a:rPr lang="en-US" altLang="en-US" sz="2400">
                <a:solidFill>
                  <a:schemeClr val="tx1"/>
                </a:solidFill>
              </a:rPr>
              <a:t> of agriculture that began in</a:t>
            </a:r>
          </a:p>
          <a:p>
            <a:pPr algn="l" eaLnBrk="1" hangingPunct="1"/>
            <a:r>
              <a:rPr lang="en-US" altLang="en-US" sz="2400">
                <a:solidFill>
                  <a:schemeClr val="tx1"/>
                </a:solidFill>
              </a:rPr>
              <a:t> 1945. With the experience of agricultural development begun in Mexico by Norman Borlaug in 1943 . In 1961 India was on the brink of mass famine. Norman Borlaug was invited to India by the adviser to the Indian minister of agriculture in the most basic sense; the Green Revolution was a product of globalization.</a:t>
            </a:r>
          </a:p>
          <a:p>
            <a:pPr algn="l" eaLnBrk="1" hangingPunct="1"/>
            <a:endParaRPr lang="en-US" altLang="en-US" sz="2400">
              <a:solidFill>
                <a:schemeClr val="tx1"/>
              </a:solidFill>
            </a:endParaRPr>
          </a:p>
          <a:p>
            <a:pPr algn="l" eaLnBrk="1" hangingPunct="1"/>
            <a:endParaRPr lang="en-US" altLang="en-US">
              <a:solidFill>
                <a:schemeClr val="tx1"/>
              </a:solidFill>
            </a:endParaRPr>
          </a:p>
        </p:txBody>
      </p:sp>
      <p:pic>
        <p:nvPicPr>
          <p:cNvPr id="4100" name="Picture 3">
            <a:extLst>
              <a:ext uri="{FF2B5EF4-FFF2-40B4-BE49-F238E27FC236}">
                <a16:creationId xmlns:a16="http://schemas.microsoft.com/office/drawing/2014/main" id="{E38CC586-CF8E-B3D8-E0DA-06B792722B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1143000"/>
            <a:ext cx="3581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525CF-8398-080F-2EBE-B08AAAEBE185}"/>
              </a:ext>
            </a:extLst>
          </p:cNvPr>
          <p:cNvSpPr>
            <a:spLocks noGrp="1"/>
          </p:cNvSpPr>
          <p:nvPr>
            <p:ph type="ctrTitle"/>
          </p:nvPr>
        </p:nvSpPr>
        <p:spPr>
          <a:xfrm>
            <a:off x="685800" y="152400"/>
            <a:ext cx="7772400" cy="914400"/>
          </a:xfrm>
        </p:spPr>
        <p:txBody>
          <a:bodyPr rtlCol="0">
            <a:normAutofit fontScale="90000"/>
          </a:bodyPr>
          <a:lstStyle/>
          <a:p>
            <a:pPr eaLnBrk="1" fontAlgn="auto" hangingPunct="1">
              <a:spcAft>
                <a:spcPts val="0"/>
              </a:spcAft>
              <a:defRPr/>
            </a:pPr>
            <a:br>
              <a:rPr lang="en-US" b="1" dirty="0"/>
            </a:br>
            <a:r>
              <a:rPr lang="en-US" b="1" dirty="0"/>
              <a:t>Green Revolution in India</a:t>
            </a:r>
            <a:br>
              <a:rPr lang="en-US" dirty="0"/>
            </a:br>
            <a:endParaRPr lang="en-US" dirty="0"/>
          </a:p>
        </p:txBody>
      </p:sp>
      <p:sp>
        <p:nvSpPr>
          <p:cNvPr id="3" name="Subtitle 2">
            <a:extLst>
              <a:ext uri="{FF2B5EF4-FFF2-40B4-BE49-F238E27FC236}">
                <a16:creationId xmlns:a16="http://schemas.microsoft.com/office/drawing/2014/main" id="{8CD9E0DB-A2A7-15C8-A552-CAAEF46ACDFA}"/>
              </a:ext>
            </a:extLst>
          </p:cNvPr>
          <p:cNvSpPr>
            <a:spLocks noGrp="1"/>
          </p:cNvSpPr>
          <p:nvPr>
            <p:ph type="subTitle" idx="1"/>
          </p:nvPr>
        </p:nvSpPr>
        <p:spPr>
          <a:xfrm>
            <a:off x="533400" y="1066800"/>
            <a:ext cx="8001000" cy="5181600"/>
          </a:xfrm>
        </p:spPr>
        <p:txBody>
          <a:bodyPr rtlCol="0">
            <a:normAutofit lnSpcReduction="10000"/>
          </a:bodyPr>
          <a:lstStyle/>
          <a:p>
            <a:pPr algn="l" eaLnBrk="1" fontAlgn="auto" hangingPunct="1">
              <a:spcAft>
                <a:spcPts val="0"/>
              </a:spcAft>
              <a:defRPr/>
            </a:pPr>
            <a:r>
              <a:rPr lang="en-US" sz="3600" b="1" dirty="0">
                <a:solidFill>
                  <a:schemeClr val="tx1"/>
                </a:solidFill>
              </a:rPr>
              <a:t>Initiation</a:t>
            </a:r>
            <a:endParaRPr lang="en-US" sz="3600" dirty="0">
              <a:solidFill>
                <a:schemeClr val="tx1"/>
              </a:solidFill>
            </a:endParaRPr>
          </a:p>
          <a:p>
            <a:pPr algn="l" eaLnBrk="1" fontAlgn="auto" hangingPunct="1">
              <a:spcAft>
                <a:spcPts val="0"/>
              </a:spcAft>
              <a:defRPr/>
            </a:pPr>
            <a:endParaRPr lang="en-US" sz="2400" dirty="0">
              <a:solidFill>
                <a:schemeClr val="tx1"/>
              </a:solidFill>
            </a:endParaRPr>
          </a:p>
          <a:p>
            <a:pPr algn="l" eaLnBrk="1" fontAlgn="auto" hangingPunct="1">
              <a:spcAft>
                <a:spcPts val="0"/>
              </a:spcAft>
              <a:defRPr/>
            </a:pPr>
            <a:r>
              <a:rPr lang="en-US" sz="3500" dirty="0">
                <a:solidFill>
                  <a:schemeClr val="tx1"/>
                </a:solidFill>
              </a:rPr>
              <a:t>The rate of growth decreased significantly in the late 1980s.</a:t>
            </a:r>
          </a:p>
          <a:p>
            <a:pPr algn="l" eaLnBrk="1" fontAlgn="auto" hangingPunct="1">
              <a:spcAft>
                <a:spcPts val="0"/>
              </a:spcAft>
              <a:defRPr/>
            </a:pPr>
            <a:r>
              <a:rPr lang="en-US" sz="3500" dirty="0">
                <a:solidFill>
                  <a:schemeClr val="tx1"/>
                </a:solidFill>
              </a:rPr>
              <a:t>The program was started with the help of the United States-based Rockefeller Foundation and was based on high-yielding varieties of wheat, rice and other grains that had been developed in Mexico and in the Philippines.</a:t>
            </a:r>
          </a:p>
          <a:p>
            <a:pPr algn="l" eaLnBrk="1" fontAlgn="auto" hangingPunct="1">
              <a:spcAft>
                <a:spcPts val="0"/>
              </a:spcAft>
              <a:defRPr/>
            </a:pPr>
            <a:endParaRPr lang="en-US" dirty="0"/>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2FE27-C5F8-BB40-26AD-3502F9E5FA70}"/>
              </a:ext>
            </a:extLst>
          </p:cNvPr>
          <p:cNvSpPr>
            <a:spLocks noGrp="1"/>
          </p:cNvSpPr>
          <p:nvPr>
            <p:ph type="ctrTitle"/>
          </p:nvPr>
        </p:nvSpPr>
        <p:spPr>
          <a:xfrm>
            <a:off x="609600" y="228600"/>
            <a:ext cx="7772400" cy="838200"/>
          </a:xfrm>
        </p:spPr>
        <p:txBody>
          <a:bodyPr rtlCol="0">
            <a:normAutofit fontScale="90000"/>
          </a:bodyPr>
          <a:lstStyle/>
          <a:p>
            <a:pPr eaLnBrk="1" fontAlgn="auto" hangingPunct="1">
              <a:spcAft>
                <a:spcPts val="0"/>
              </a:spcAft>
              <a:defRPr/>
            </a:pPr>
            <a:br>
              <a:rPr lang="en-US" b="1" dirty="0"/>
            </a:br>
            <a:r>
              <a:rPr lang="en-US" b="1" dirty="0"/>
              <a:t>Green Revolution in India</a:t>
            </a:r>
            <a:br>
              <a:rPr lang="en-US" dirty="0"/>
            </a:br>
            <a:endParaRPr lang="en-US" dirty="0"/>
          </a:p>
        </p:txBody>
      </p:sp>
      <p:sp>
        <p:nvSpPr>
          <p:cNvPr id="3" name="Subtitle 2">
            <a:extLst>
              <a:ext uri="{FF2B5EF4-FFF2-40B4-BE49-F238E27FC236}">
                <a16:creationId xmlns:a16="http://schemas.microsoft.com/office/drawing/2014/main" id="{D36E444F-E339-91A9-D442-0BDF20533FE5}"/>
              </a:ext>
            </a:extLst>
          </p:cNvPr>
          <p:cNvSpPr>
            <a:spLocks noGrp="1"/>
          </p:cNvSpPr>
          <p:nvPr>
            <p:ph type="subTitle" idx="1"/>
          </p:nvPr>
        </p:nvSpPr>
        <p:spPr>
          <a:xfrm>
            <a:off x="609600" y="1143000"/>
            <a:ext cx="8001000" cy="5029200"/>
          </a:xfrm>
        </p:spPr>
        <p:txBody>
          <a:bodyPr rtlCol="0">
            <a:normAutofit fontScale="92500" lnSpcReduction="20000"/>
          </a:bodyPr>
          <a:lstStyle/>
          <a:p>
            <a:pPr algn="l" eaLnBrk="1" fontAlgn="auto" hangingPunct="1">
              <a:spcAft>
                <a:spcPts val="0"/>
              </a:spcAft>
              <a:defRPr/>
            </a:pPr>
            <a:r>
              <a:rPr lang="en-US" b="1" dirty="0">
                <a:solidFill>
                  <a:schemeClr val="tx1"/>
                </a:solidFill>
              </a:rPr>
              <a:t>Results</a:t>
            </a:r>
            <a:endParaRPr lang="en-US" dirty="0">
              <a:solidFill>
                <a:schemeClr val="tx1"/>
              </a:solidFill>
            </a:endParaRPr>
          </a:p>
          <a:p>
            <a:pPr algn="l" eaLnBrk="1" fontAlgn="auto" hangingPunct="1">
              <a:spcAft>
                <a:spcPts val="0"/>
              </a:spcAft>
              <a:defRPr/>
            </a:pPr>
            <a:r>
              <a:rPr lang="en-US" dirty="0">
                <a:solidFill>
                  <a:schemeClr val="tx1"/>
                </a:solidFill>
              </a:rPr>
              <a:t>The major benefits of the Green Revolution were experienced mainly in Punjab and Haryana between 1965 and the early 1980s.</a:t>
            </a:r>
            <a:r>
              <a:rPr lang="en-US" dirty="0"/>
              <a:t> </a:t>
            </a:r>
            <a:r>
              <a:rPr lang="en-US" dirty="0">
                <a:solidFill>
                  <a:schemeClr val="tx1"/>
                </a:solidFill>
              </a:rPr>
              <a:t>By</a:t>
            </a:r>
            <a:r>
              <a:rPr lang="en-US" dirty="0"/>
              <a:t> </a:t>
            </a:r>
            <a:r>
              <a:rPr lang="en-US" dirty="0">
                <a:solidFill>
                  <a:schemeClr val="tx1"/>
                </a:solidFill>
              </a:rPr>
              <a:t>FY 1980, almost 75 percent of the total cropped area under wheat was sown with high-yielding varieties.</a:t>
            </a:r>
            <a:r>
              <a:rPr lang="en-US" dirty="0"/>
              <a:t> </a:t>
            </a:r>
            <a:r>
              <a:rPr lang="en-US" dirty="0">
                <a:solidFill>
                  <a:schemeClr val="tx1"/>
                </a:solidFill>
              </a:rPr>
              <a:t>For rice the comparable figure was 45 percent. The plan was implemented only in areas with assured supplies of water and the means to control it, large inputs of fertilizers, and adequate farm credit. Thus it proved a great success in India and it is also implemented in the another parts of India.</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DFBD2-4D39-96BD-8D6C-D62139E237E1}"/>
              </a:ext>
            </a:extLst>
          </p:cNvPr>
          <p:cNvSpPr>
            <a:spLocks noGrp="1"/>
          </p:cNvSpPr>
          <p:nvPr>
            <p:ph type="ctrTitle"/>
          </p:nvPr>
        </p:nvSpPr>
        <p:spPr>
          <a:xfrm>
            <a:off x="685800" y="152400"/>
            <a:ext cx="7772400" cy="685800"/>
          </a:xfrm>
        </p:spPr>
        <p:txBody>
          <a:bodyPr rtlCol="0">
            <a:normAutofit fontScale="90000"/>
          </a:bodyPr>
          <a:lstStyle/>
          <a:p>
            <a:pPr eaLnBrk="1" fontAlgn="auto" hangingPunct="1">
              <a:spcAft>
                <a:spcPts val="0"/>
              </a:spcAft>
              <a:defRPr/>
            </a:pPr>
            <a:br>
              <a:rPr lang="en-US" b="1" dirty="0"/>
            </a:br>
            <a:r>
              <a:rPr lang="en-US" b="1" dirty="0"/>
              <a:t>Scientific revolution</a:t>
            </a:r>
            <a:br>
              <a:rPr lang="en-US" dirty="0"/>
            </a:br>
            <a:endParaRPr lang="en-US" dirty="0"/>
          </a:p>
        </p:txBody>
      </p:sp>
      <p:sp>
        <p:nvSpPr>
          <p:cNvPr id="7171" name="Subtitle 2">
            <a:extLst>
              <a:ext uri="{FF2B5EF4-FFF2-40B4-BE49-F238E27FC236}">
                <a16:creationId xmlns:a16="http://schemas.microsoft.com/office/drawing/2014/main" id="{F3F64FA7-2629-4967-E340-225AD1842ADA}"/>
              </a:ext>
            </a:extLst>
          </p:cNvPr>
          <p:cNvSpPr>
            <a:spLocks noGrp="1"/>
          </p:cNvSpPr>
          <p:nvPr>
            <p:ph type="subTitle" idx="1"/>
          </p:nvPr>
        </p:nvSpPr>
        <p:spPr>
          <a:xfrm>
            <a:off x="609600" y="990600"/>
            <a:ext cx="8001000" cy="5486400"/>
          </a:xfrm>
        </p:spPr>
        <p:txBody>
          <a:bodyPr/>
          <a:lstStyle/>
          <a:p>
            <a:pPr algn="l" eaLnBrk="1" hangingPunct="1"/>
            <a:r>
              <a:rPr lang="en-US" altLang="en-US" sz="3600" b="1">
                <a:solidFill>
                  <a:schemeClr val="tx1"/>
                </a:solidFill>
              </a:rPr>
              <a:t>Introduction</a:t>
            </a:r>
          </a:p>
          <a:p>
            <a:pPr algn="l" eaLnBrk="1" hangingPunct="1"/>
            <a:r>
              <a:rPr lang="en-US" altLang="en-US">
                <a:solidFill>
                  <a:srgbClr val="000000"/>
                </a:solidFill>
              </a:rPr>
              <a:t>The period which</a:t>
            </a:r>
          </a:p>
          <a:p>
            <a:pPr algn="l" eaLnBrk="1" hangingPunct="1"/>
            <a:r>
              <a:rPr lang="en-US" altLang="en-US">
                <a:solidFill>
                  <a:srgbClr val="000000"/>
                </a:solidFill>
              </a:rPr>
              <a:t> many historians of </a:t>
            </a:r>
          </a:p>
          <a:p>
            <a:pPr algn="l" eaLnBrk="1" hangingPunct="1"/>
            <a:r>
              <a:rPr lang="en-US" altLang="en-US">
                <a:solidFill>
                  <a:srgbClr val="000000"/>
                </a:solidFill>
              </a:rPr>
              <a:t>science call the</a:t>
            </a:r>
          </a:p>
          <a:p>
            <a:pPr algn="l" eaLnBrk="1" hangingPunct="1"/>
            <a:r>
              <a:rPr lang="en-US" altLang="en-US">
                <a:solidFill>
                  <a:srgbClr val="000000"/>
                </a:solidFill>
              </a:rPr>
              <a:t> Scientific Revolution is commonly viewed as the foundation and origin of modern science. The Scientific Revolution can be roughly dated as having begun in 1543.</a:t>
            </a:r>
          </a:p>
        </p:txBody>
      </p:sp>
      <p:pic>
        <p:nvPicPr>
          <p:cNvPr id="7172" name="Picture 2">
            <a:extLst>
              <a:ext uri="{FF2B5EF4-FFF2-40B4-BE49-F238E27FC236}">
                <a16:creationId xmlns:a16="http://schemas.microsoft.com/office/drawing/2014/main" id="{A56DB44F-6A35-1AD3-11ED-344B8E71F1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914400"/>
            <a:ext cx="35052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F1D28501-3B8A-C239-F566-3694BB74044B}"/>
              </a:ext>
            </a:extLst>
          </p:cNvPr>
          <p:cNvSpPr>
            <a:spLocks noGrp="1"/>
          </p:cNvSpPr>
          <p:nvPr>
            <p:ph type="ctrTitle"/>
          </p:nvPr>
        </p:nvSpPr>
        <p:spPr>
          <a:xfrm>
            <a:off x="609600" y="228600"/>
            <a:ext cx="7772400" cy="762000"/>
          </a:xfrm>
        </p:spPr>
        <p:txBody>
          <a:bodyPr/>
          <a:lstStyle/>
          <a:p>
            <a:pPr eaLnBrk="1" hangingPunct="1"/>
            <a:r>
              <a:rPr lang="en-US" altLang="en-US" b="1"/>
              <a:t>Scientific revolution</a:t>
            </a:r>
            <a:endParaRPr lang="en-US" altLang="en-US"/>
          </a:p>
        </p:txBody>
      </p:sp>
      <p:sp>
        <p:nvSpPr>
          <p:cNvPr id="3" name="Subtitle 2">
            <a:extLst>
              <a:ext uri="{FF2B5EF4-FFF2-40B4-BE49-F238E27FC236}">
                <a16:creationId xmlns:a16="http://schemas.microsoft.com/office/drawing/2014/main" id="{603C11F9-CDC3-E30B-897D-AF699AAEBF35}"/>
              </a:ext>
            </a:extLst>
          </p:cNvPr>
          <p:cNvSpPr>
            <a:spLocks noGrp="1"/>
          </p:cNvSpPr>
          <p:nvPr>
            <p:ph type="subTitle" idx="1"/>
          </p:nvPr>
        </p:nvSpPr>
        <p:spPr>
          <a:xfrm>
            <a:off x="609600" y="1143000"/>
            <a:ext cx="7924800" cy="5181600"/>
          </a:xfrm>
        </p:spPr>
        <p:txBody>
          <a:bodyPr rtlCol="0">
            <a:normAutofit fontScale="92500" lnSpcReduction="10000"/>
          </a:bodyPr>
          <a:lstStyle/>
          <a:p>
            <a:pPr algn="l" eaLnBrk="1" fontAlgn="auto" hangingPunct="1">
              <a:spcAft>
                <a:spcPts val="0"/>
              </a:spcAft>
              <a:defRPr/>
            </a:pPr>
            <a:r>
              <a:rPr lang="en-US" dirty="0">
                <a:solidFill>
                  <a:schemeClr val="tx1"/>
                </a:solidFill>
              </a:rPr>
              <a:t>He Scientific Revolution was not marked by any single change. The following new ideas contributed to the Scientific Revolution</a:t>
            </a:r>
          </a:p>
          <a:p>
            <a:pPr algn="l" eaLnBrk="1" fontAlgn="auto" hangingPunct="1">
              <a:spcAft>
                <a:spcPts val="0"/>
              </a:spcAft>
              <a:buFont typeface="Wingdings" pitchFamily="2" charset="2"/>
              <a:buChar char="ü"/>
              <a:defRPr/>
            </a:pPr>
            <a:r>
              <a:rPr lang="en-US" dirty="0">
                <a:solidFill>
                  <a:schemeClr val="tx1"/>
                </a:solidFill>
              </a:rPr>
              <a:t>The replacement of the Earth by the Sun as the center of the solar system.</a:t>
            </a:r>
          </a:p>
          <a:p>
            <a:pPr algn="l" eaLnBrk="1" fontAlgn="auto" hangingPunct="1">
              <a:spcAft>
                <a:spcPts val="0"/>
              </a:spcAft>
              <a:buFont typeface="Wingdings" pitchFamily="2" charset="2"/>
              <a:buChar char="ü"/>
              <a:defRPr/>
            </a:pPr>
            <a:r>
              <a:rPr lang="en-US" dirty="0">
                <a:solidFill>
                  <a:schemeClr val="tx1"/>
                </a:solidFill>
              </a:rPr>
              <a:t>The replacement of the Aristotelian theory that matter was continuous and made up of three elements Earth, Water, Air, Fire, and ether.</a:t>
            </a:r>
          </a:p>
          <a:p>
            <a:pPr algn="l" eaLnBrk="1" fontAlgn="auto" hangingPunct="1">
              <a:spcAft>
                <a:spcPts val="0"/>
              </a:spcAft>
              <a:buFont typeface="Wingdings" pitchFamily="2" charset="2"/>
              <a:buChar char="ü"/>
              <a:defRPr/>
            </a:pPr>
            <a:r>
              <a:rPr lang="en-US" dirty="0">
                <a:solidFill>
                  <a:schemeClr val="tx1"/>
                </a:solidFill>
              </a:rPr>
              <a:t>The replacement of the Aristotelian idea that by their nature, heavy bodies moved straight down toward their natural places.</a:t>
            </a:r>
          </a:p>
          <a:p>
            <a:pPr algn="l" eaLnBrk="1" fontAlgn="auto" hangingPunct="1">
              <a:spcAft>
                <a:spcPts val="0"/>
              </a:spcAft>
              <a:defRPr/>
            </a:pPr>
            <a:endParaRPr lang="en-US" dirty="0">
              <a:solidFill>
                <a:schemeClr val="tx1"/>
              </a:solidFill>
            </a:endParaRP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F6B44F83-CA60-EEDE-E314-907CAEB490A7}"/>
              </a:ext>
            </a:extLst>
          </p:cNvPr>
          <p:cNvSpPr>
            <a:spLocks noGrp="1"/>
          </p:cNvSpPr>
          <p:nvPr>
            <p:ph type="ctrTitle"/>
          </p:nvPr>
        </p:nvSpPr>
        <p:spPr>
          <a:xfrm>
            <a:off x="685800" y="533400"/>
            <a:ext cx="7772400" cy="762000"/>
          </a:xfrm>
        </p:spPr>
        <p:txBody>
          <a:bodyPr/>
          <a:lstStyle/>
          <a:p>
            <a:pPr eaLnBrk="1" hangingPunct="1"/>
            <a:r>
              <a:rPr lang="en-US" altLang="en-US" b="1"/>
              <a:t>Scientific revolution</a:t>
            </a:r>
            <a:endParaRPr lang="en-US" altLang="en-US"/>
          </a:p>
        </p:txBody>
      </p:sp>
      <p:sp>
        <p:nvSpPr>
          <p:cNvPr id="9219" name="Subtitle 2">
            <a:extLst>
              <a:ext uri="{FF2B5EF4-FFF2-40B4-BE49-F238E27FC236}">
                <a16:creationId xmlns:a16="http://schemas.microsoft.com/office/drawing/2014/main" id="{A6F5BFE8-8414-2BEC-B58A-ACABAF8A6CD5}"/>
              </a:ext>
            </a:extLst>
          </p:cNvPr>
          <p:cNvSpPr>
            <a:spLocks noGrp="1"/>
          </p:cNvSpPr>
          <p:nvPr>
            <p:ph type="subTitle" idx="1"/>
          </p:nvPr>
        </p:nvSpPr>
        <p:spPr>
          <a:xfrm>
            <a:off x="609600" y="1447800"/>
            <a:ext cx="8001000" cy="4876800"/>
          </a:xfrm>
        </p:spPr>
        <p:txBody>
          <a:bodyPr/>
          <a:lstStyle/>
          <a:p>
            <a:pPr algn="l" eaLnBrk="1" hangingPunct="1"/>
            <a:endParaRPr lang="en-US" altLang="en-US">
              <a:solidFill>
                <a:schemeClr val="tx1"/>
              </a:solidFill>
            </a:endParaRPr>
          </a:p>
          <a:p>
            <a:pPr algn="l" eaLnBrk="1" hangingPunct="1">
              <a:buFont typeface="Wingdings" panose="05000000000000000000" pitchFamily="2" charset="2"/>
              <a:buChar char="ü"/>
            </a:pPr>
            <a:r>
              <a:rPr lang="en-US" altLang="en-US">
                <a:solidFill>
                  <a:schemeClr val="tx1"/>
                </a:solidFill>
              </a:rPr>
              <a:t>Nicolas Copernicus(1473–1543)</a:t>
            </a:r>
          </a:p>
          <a:p>
            <a:pPr algn="l" eaLnBrk="1" hangingPunct="1"/>
            <a:r>
              <a:rPr lang="en-US" altLang="en-US">
                <a:solidFill>
                  <a:schemeClr val="tx1"/>
                </a:solidFill>
              </a:rPr>
              <a:t> published </a:t>
            </a:r>
            <a:r>
              <a:rPr lang="en-US" altLang="en-US" i="1">
                <a:solidFill>
                  <a:schemeClr val="tx1"/>
                </a:solidFill>
              </a:rPr>
              <a:t>On the Revolutions </a:t>
            </a:r>
          </a:p>
          <a:p>
            <a:pPr algn="l" eaLnBrk="1" hangingPunct="1"/>
            <a:r>
              <a:rPr lang="en-US" altLang="en-US" i="1">
                <a:solidFill>
                  <a:schemeClr val="tx1"/>
                </a:solidFill>
              </a:rPr>
              <a:t>of the Heavenly Spheres</a:t>
            </a:r>
            <a:r>
              <a:rPr lang="en-US" altLang="en-US">
                <a:solidFill>
                  <a:schemeClr val="tx1"/>
                </a:solidFill>
              </a:rPr>
              <a:t> in 1543,</a:t>
            </a:r>
          </a:p>
          <a:p>
            <a:pPr algn="l" eaLnBrk="1" hangingPunct="1"/>
            <a:r>
              <a:rPr lang="en-US" altLang="en-US">
                <a:solidFill>
                  <a:schemeClr val="tx1"/>
                </a:solidFill>
              </a:rPr>
              <a:t> which advanced the heliocentric theory of cosmology.</a:t>
            </a:r>
          </a:p>
        </p:txBody>
      </p:sp>
      <p:pic>
        <p:nvPicPr>
          <p:cNvPr id="9220" name="Picture 2">
            <a:extLst>
              <a:ext uri="{FF2B5EF4-FFF2-40B4-BE49-F238E27FC236}">
                <a16:creationId xmlns:a16="http://schemas.microsoft.com/office/drawing/2014/main" id="{9B315869-8B61-DA8B-171C-55A192336F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1143000"/>
            <a:ext cx="2286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42D9008D-AE5D-4241-524D-8D63657F1E0C}"/>
              </a:ext>
            </a:extLst>
          </p:cNvPr>
          <p:cNvSpPr>
            <a:spLocks noGrp="1"/>
          </p:cNvSpPr>
          <p:nvPr>
            <p:ph type="ctrTitle"/>
          </p:nvPr>
        </p:nvSpPr>
        <p:spPr>
          <a:xfrm>
            <a:off x="762000" y="457200"/>
            <a:ext cx="7772400" cy="762000"/>
          </a:xfrm>
        </p:spPr>
        <p:txBody>
          <a:bodyPr/>
          <a:lstStyle/>
          <a:p>
            <a:pPr eaLnBrk="1" hangingPunct="1"/>
            <a:r>
              <a:rPr lang="en-US" altLang="en-US" b="1"/>
              <a:t>Scientific revolution</a:t>
            </a:r>
            <a:endParaRPr lang="en-US" altLang="en-US"/>
          </a:p>
        </p:txBody>
      </p:sp>
      <p:sp>
        <p:nvSpPr>
          <p:cNvPr id="10243" name="Subtitle 2">
            <a:extLst>
              <a:ext uri="{FF2B5EF4-FFF2-40B4-BE49-F238E27FC236}">
                <a16:creationId xmlns:a16="http://schemas.microsoft.com/office/drawing/2014/main" id="{C99E76D4-1F14-559E-9B3F-054AF2FC9ADD}"/>
              </a:ext>
            </a:extLst>
          </p:cNvPr>
          <p:cNvSpPr>
            <a:spLocks noGrp="1"/>
          </p:cNvSpPr>
          <p:nvPr>
            <p:ph type="subTitle" idx="1"/>
          </p:nvPr>
        </p:nvSpPr>
        <p:spPr>
          <a:xfrm>
            <a:off x="685800" y="1295400"/>
            <a:ext cx="7772400" cy="4876800"/>
          </a:xfrm>
        </p:spPr>
        <p:txBody>
          <a:bodyPr/>
          <a:lstStyle/>
          <a:p>
            <a:pPr algn="l" eaLnBrk="1" hangingPunct="1">
              <a:buFont typeface="Wingdings" panose="05000000000000000000" pitchFamily="2" charset="2"/>
              <a:buChar char="ü"/>
            </a:pPr>
            <a:r>
              <a:rPr lang="en-US" altLang="en-US">
                <a:solidFill>
                  <a:schemeClr val="tx1"/>
                </a:solidFill>
              </a:rPr>
              <a:t>Galileo Galilei (1564–1642) </a:t>
            </a:r>
          </a:p>
          <a:p>
            <a:pPr algn="l" eaLnBrk="1" hangingPunct="1"/>
            <a:r>
              <a:rPr lang="en-US" altLang="en-US">
                <a:solidFill>
                  <a:schemeClr val="tx1"/>
                </a:solidFill>
              </a:rPr>
              <a:t>improved  the  telescope, with </a:t>
            </a:r>
          </a:p>
          <a:p>
            <a:pPr algn="l" eaLnBrk="1" hangingPunct="1"/>
            <a:r>
              <a:rPr lang="en-US" altLang="en-US">
                <a:solidFill>
                  <a:schemeClr val="tx1"/>
                </a:solidFill>
              </a:rPr>
              <a:t>which he made several important astronomical discoveries, including </a:t>
            </a:r>
          </a:p>
          <a:p>
            <a:pPr algn="l" eaLnBrk="1" hangingPunct="1"/>
            <a:r>
              <a:rPr lang="en-US" altLang="en-US">
                <a:solidFill>
                  <a:schemeClr val="tx1"/>
                </a:solidFill>
              </a:rPr>
              <a:t>the four largest moons of Jupiter the phases of Venus, and the rings of Saturn, and made detailed observations of sunspots.</a:t>
            </a:r>
          </a:p>
          <a:p>
            <a:pPr algn="l" eaLnBrk="1" hangingPunct="1"/>
            <a:endParaRPr lang="en-US" altLang="en-US">
              <a:solidFill>
                <a:schemeClr val="tx1"/>
              </a:solidFill>
            </a:endParaRPr>
          </a:p>
        </p:txBody>
      </p:sp>
      <p:pic>
        <p:nvPicPr>
          <p:cNvPr id="10244" name="Picture 2">
            <a:extLst>
              <a:ext uri="{FF2B5EF4-FFF2-40B4-BE49-F238E27FC236}">
                <a16:creationId xmlns:a16="http://schemas.microsoft.com/office/drawing/2014/main" id="{AEBF464F-EDEB-4304-D1D0-9C0938C690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1143000"/>
            <a:ext cx="20574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158</TotalTime>
  <Words>1302</Words>
  <Application>Microsoft Office PowerPoint</Application>
  <PresentationFormat>On-screen Show (4:3)</PresentationFormat>
  <Paragraphs>120</Paragraphs>
  <Slides>25</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Wingdings</vt:lpstr>
      <vt:lpstr>Office Theme</vt:lpstr>
      <vt:lpstr>THE REVOLUTION</vt:lpstr>
      <vt:lpstr>Revolution</vt:lpstr>
      <vt:lpstr>Green Revolution</vt:lpstr>
      <vt:lpstr> Green Revolution in India </vt:lpstr>
      <vt:lpstr> Green Revolution in India </vt:lpstr>
      <vt:lpstr> Scientific revolution </vt:lpstr>
      <vt:lpstr>Scientific revolution</vt:lpstr>
      <vt:lpstr>Scientific revolution</vt:lpstr>
      <vt:lpstr>Scientific revolution</vt:lpstr>
      <vt:lpstr>Scientific revolution</vt:lpstr>
      <vt:lpstr>Scientific revolution</vt:lpstr>
      <vt:lpstr> Industrial Revolution </vt:lpstr>
      <vt:lpstr>  Industrial Revolution  </vt:lpstr>
      <vt:lpstr>  Industrial Revolution  </vt:lpstr>
      <vt:lpstr>Industrial Revolution</vt:lpstr>
      <vt:lpstr>Industrial Revolution</vt:lpstr>
      <vt:lpstr>Industrial Revolution</vt:lpstr>
      <vt:lpstr> Chemical Revolution </vt:lpstr>
      <vt:lpstr> Chemical Revolution </vt:lpstr>
      <vt:lpstr> Chemical Revolution </vt:lpstr>
      <vt:lpstr>Chemical Revolution</vt:lpstr>
      <vt:lpstr>Chemical Revolution</vt:lpstr>
      <vt:lpstr>PowerPoint Presentation</vt:lpstr>
      <vt:lpstr>“You cannot buy the Revolution,   You cannot make the Revolution,   You an only be the Revolution”.   Thank You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Utsav Pitroda</dc:creator>
  <cp:lastModifiedBy>Nayan GRIFFITHS</cp:lastModifiedBy>
  <cp:revision>20</cp:revision>
  <dcterms:created xsi:type="dcterms:W3CDTF">2009-02-25T12:24:44Z</dcterms:created>
  <dcterms:modified xsi:type="dcterms:W3CDTF">2023-06-06T10:53:10Z</dcterms:modified>
</cp:coreProperties>
</file>